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4" r:id="rId2"/>
    <p:sldId id="311" r:id="rId3"/>
    <p:sldId id="302" r:id="rId4"/>
    <p:sldId id="327" r:id="rId5"/>
    <p:sldId id="308" r:id="rId6"/>
    <p:sldId id="305" r:id="rId7"/>
    <p:sldId id="328" r:id="rId8"/>
    <p:sldId id="312" r:id="rId9"/>
    <p:sldId id="296" r:id="rId10"/>
    <p:sldId id="329" r:id="rId11"/>
    <p:sldId id="301" r:id="rId12"/>
    <p:sldId id="313" r:id="rId13"/>
    <p:sldId id="314" r:id="rId14"/>
    <p:sldId id="315" r:id="rId15"/>
    <p:sldId id="316" r:id="rId16"/>
    <p:sldId id="310" r:id="rId17"/>
    <p:sldId id="325" r:id="rId18"/>
    <p:sldId id="324" r:id="rId19"/>
    <p:sldId id="323" r:id="rId20"/>
    <p:sldId id="322" r:id="rId21"/>
    <p:sldId id="303" r:id="rId22"/>
    <p:sldId id="326" r:id="rId23"/>
    <p:sldId id="288" r:id="rId24"/>
    <p:sldId id="298" r:id="rId25"/>
    <p:sldId id="299" r:id="rId26"/>
    <p:sldId id="304" r:id="rId27"/>
    <p:sldId id="307" r:id="rId28"/>
    <p:sldId id="291" r:id="rId29"/>
    <p:sldId id="306" r:id="rId30"/>
    <p:sldId id="286"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713" autoAdjust="0"/>
  </p:normalViewPr>
  <p:slideViewPr>
    <p:cSldViewPr>
      <p:cViewPr varScale="1">
        <p:scale>
          <a:sx n="61" d="100"/>
          <a:sy n="61" d="100"/>
        </p:scale>
        <p:origin x="145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CA233-B472-4175-943E-59F45C274E90}" type="datetimeFigureOut">
              <a:rPr lang="de-DE" smtClean="0"/>
              <a:pPr/>
              <a:t>04.07.2018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DD5BF-DDD7-4D1A-8B97-8BAE2A267005}" type="slidenum">
              <a:rPr lang="de-DE" smtClean="0"/>
              <a:pPr/>
              <a:t>‹Nr.›</a:t>
            </a:fld>
            <a:endParaRPr lang="de-DE"/>
          </a:p>
        </p:txBody>
      </p:sp>
    </p:spTree>
    <p:extLst>
      <p:ext uri="{BB962C8B-B14F-4D97-AF65-F5344CB8AC3E}">
        <p14:creationId xmlns:p14="http://schemas.microsoft.com/office/powerpoint/2010/main" val="202693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dirty="0" smtClean="0">
                <a:latin typeface="Arial" pitchFamily="34" charset="0"/>
                <a:cs typeface="Arial" pitchFamily="34" charset="0"/>
              </a:rPr>
              <a:t> </a:t>
            </a:r>
            <a:endParaRPr lang="de-DE" b="1" dirty="0"/>
          </a:p>
        </p:txBody>
      </p:sp>
      <p:sp>
        <p:nvSpPr>
          <p:cNvPr id="4" name="Foliennummernplatzhalter 3"/>
          <p:cNvSpPr>
            <a:spLocks noGrp="1"/>
          </p:cNvSpPr>
          <p:nvPr>
            <p:ph type="sldNum" sz="quarter" idx="10"/>
          </p:nvPr>
        </p:nvSpPr>
        <p:spPr/>
        <p:txBody>
          <a:bodyPr/>
          <a:lstStyle/>
          <a:p>
            <a:fld id="{C6EDD5BF-DDD7-4D1A-8B97-8BAE2A267005}" type="slidenum">
              <a:rPr lang="de-DE" smtClean="0"/>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You</a:t>
            </a:r>
            <a:r>
              <a:rPr lang="de-DE" dirty="0" smtClean="0"/>
              <a:t> </a:t>
            </a:r>
            <a:r>
              <a:rPr lang="de-DE" dirty="0" err="1" smtClean="0"/>
              <a:t>remember</a:t>
            </a:r>
            <a:r>
              <a:rPr lang="de-DE" dirty="0" smtClean="0"/>
              <a:t> </a:t>
            </a:r>
            <a:r>
              <a:rPr lang="de-DE" dirty="0" err="1" smtClean="0"/>
              <a:t>my</a:t>
            </a:r>
            <a:r>
              <a:rPr lang="de-DE" dirty="0" smtClean="0"/>
              <a:t> </a:t>
            </a:r>
            <a:r>
              <a:rPr lang="de-DE" dirty="0" err="1" smtClean="0"/>
              <a:t>Weakness</a:t>
            </a:r>
            <a:r>
              <a:rPr lang="de-DE" dirty="0" smtClean="0"/>
              <a:t>: </a:t>
            </a:r>
            <a:r>
              <a:rPr lang="de-DE" dirty="0" err="1" smtClean="0"/>
              <a:t>Abbreviations</a:t>
            </a:r>
            <a:r>
              <a:rPr lang="de-DE" dirty="0" smtClean="0"/>
              <a:t>     </a:t>
            </a:r>
            <a:r>
              <a:rPr lang="de-DE" dirty="0" smtClean="0">
                <a:sym typeface="Wingdings" panose="05000000000000000000" pitchFamily="2" charset="2"/>
              </a:rPr>
              <a:t> EN, EC …</a:t>
            </a:r>
          </a:p>
          <a:p>
            <a:endParaRPr lang="de-DE" dirty="0"/>
          </a:p>
        </p:txBody>
      </p:sp>
      <p:sp>
        <p:nvSpPr>
          <p:cNvPr id="4" name="Foliennummernplatzhalter 3"/>
          <p:cNvSpPr>
            <a:spLocks noGrp="1"/>
          </p:cNvSpPr>
          <p:nvPr>
            <p:ph type="sldNum" sz="quarter" idx="10"/>
          </p:nvPr>
        </p:nvSpPr>
        <p:spPr/>
        <p:txBody>
          <a:bodyPr/>
          <a:lstStyle/>
          <a:p>
            <a:fld id="{C6EDD5BF-DDD7-4D1A-8B97-8BAE2A267005}" type="slidenum">
              <a:rPr lang="de-DE" smtClean="0"/>
              <a:pPr/>
              <a:t>2</a:t>
            </a:fld>
            <a:endParaRPr lang="de-DE"/>
          </a:p>
        </p:txBody>
      </p:sp>
    </p:spTree>
    <p:extLst>
      <p:ext uri="{BB962C8B-B14F-4D97-AF65-F5344CB8AC3E}">
        <p14:creationId xmlns:p14="http://schemas.microsoft.com/office/powerpoint/2010/main" val="171986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What</a:t>
            </a:r>
            <a:r>
              <a:rPr lang="de-DE" baseline="0" dirty="0" smtClean="0"/>
              <a:t> </a:t>
            </a:r>
            <a:r>
              <a:rPr lang="de-DE" baseline="0" dirty="0" err="1" smtClean="0"/>
              <a:t>is</a:t>
            </a:r>
            <a:r>
              <a:rPr lang="de-DE" baseline="0" dirty="0" smtClean="0"/>
              <a:t> a </a:t>
            </a:r>
            <a:r>
              <a:rPr lang="de-DE" b="1" baseline="0" dirty="0" smtClean="0"/>
              <a:t>STANDARD</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C6EDD5BF-DDD7-4D1A-8B97-8BAE2A267005}" type="slidenum">
              <a:rPr lang="de-DE" smtClean="0"/>
              <a:pPr/>
              <a:t>3</a:t>
            </a:fld>
            <a:endParaRPr lang="de-DE"/>
          </a:p>
        </p:txBody>
      </p:sp>
    </p:spTree>
    <p:extLst>
      <p:ext uri="{BB962C8B-B14F-4D97-AF65-F5344CB8AC3E}">
        <p14:creationId xmlns:p14="http://schemas.microsoft.com/office/powerpoint/2010/main" val="118542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Back </a:t>
            </a:r>
            <a:r>
              <a:rPr lang="de-DE" dirty="0" err="1" smtClean="0"/>
              <a:t>to</a:t>
            </a:r>
            <a:r>
              <a:rPr lang="de-DE" dirty="0" smtClean="0"/>
              <a:t> Eurocodes! </a:t>
            </a:r>
            <a:r>
              <a:rPr lang="de-DE" dirty="0" err="1" smtClean="0"/>
              <a:t>What</a:t>
            </a:r>
            <a:r>
              <a:rPr lang="de-DE" dirty="0" smtClean="0"/>
              <a:t> </a:t>
            </a:r>
            <a:r>
              <a:rPr lang="de-DE" dirty="0" err="1" smtClean="0"/>
              <a:t>are</a:t>
            </a:r>
            <a:r>
              <a:rPr lang="de-DE" dirty="0" smtClean="0"/>
              <a:t> </a:t>
            </a:r>
            <a:r>
              <a:rPr lang="de-DE" dirty="0" err="1" smtClean="0"/>
              <a:t>the</a:t>
            </a:r>
            <a:r>
              <a:rPr lang="de-DE" dirty="0" smtClean="0"/>
              <a:t> Eurocodes?</a:t>
            </a:r>
            <a:endParaRPr lang="de-DE" dirty="0"/>
          </a:p>
        </p:txBody>
      </p:sp>
      <p:sp>
        <p:nvSpPr>
          <p:cNvPr id="4" name="Foliennummernplatzhalter 3"/>
          <p:cNvSpPr>
            <a:spLocks noGrp="1"/>
          </p:cNvSpPr>
          <p:nvPr>
            <p:ph type="sldNum" sz="quarter" idx="10"/>
          </p:nvPr>
        </p:nvSpPr>
        <p:spPr/>
        <p:txBody>
          <a:bodyPr/>
          <a:lstStyle/>
          <a:p>
            <a:fld id="{C6EDD5BF-DDD7-4D1A-8B97-8BAE2A267005}" type="slidenum">
              <a:rPr lang="de-DE" smtClean="0"/>
              <a:pPr/>
              <a:t>4</a:t>
            </a:fld>
            <a:endParaRPr lang="de-DE"/>
          </a:p>
        </p:txBody>
      </p:sp>
    </p:spTree>
    <p:extLst>
      <p:ext uri="{BB962C8B-B14F-4D97-AF65-F5344CB8AC3E}">
        <p14:creationId xmlns:p14="http://schemas.microsoft.com/office/powerpoint/2010/main" val="306349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Some</a:t>
            </a:r>
            <a:r>
              <a:rPr lang="de-DE" dirty="0" smtClean="0"/>
              <a:t> </a:t>
            </a:r>
            <a:r>
              <a:rPr lang="de-DE" dirty="0" err="1" smtClean="0"/>
              <a:t>words</a:t>
            </a:r>
            <a:r>
              <a:rPr lang="de-DE" dirty="0" smtClean="0"/>
              <a:t> </a:t>
            </a:r>
            <a:r>
              <a:rPr lang="de-DE" dirty="0" err="1" smtClean="0"/>
              <a:t>to</a:t>
            </a:r>
            <a:r>
              <a:rPr lang="de-DE" dirty="0" smtClean="0"/>
              <a:t> </a:t>
            </a:r>
            <a:r>
              <a:rPr lang="de-DE" dirty="0" err="1" smtClean="0"/>
              <a:t>the</a:t>
            </a:r>
            <a:r>
              <a:rPr lang="de-DE" dirty="0" smtClean="0"/>
              <a:t> </a:t>
            </a:r>
            <a:r>
              <a:rPr lang="de-DE" b="1" dirty="0" err="1" smtClean="0"/>
              <a:t>parts</a:t>
            </a:r>
            <a:endParaRPr lang="de-DE" b="1" dirty="0"/>
          </a:p>
        </p:txBody>
      </p:sp>
      <p:sp>
        <p:nvSpPr>
          <p:cNvPr id="4" name="Foliennummernplatzhalter 3"/>
          <p:cNvSpPr>
            <a:spLocks noGrp="1"/>
          </p:cNvSpPr>
          <p:nvPr>
            <p:ph type="sldNum" sz="quarter" idx="10"/>
          </p:nvPr>
        </p:nvSpPr>
        <p:spPr/>
        <p:txBody>
          <a:bodyPr/>
          <a:lstStyle/>
          <a:p>
            <a:fld id="{C6EDD5BF-DDD7-4D1A-8B97-8BAE2A267005}" type="slidenum">
              <a:rPr lang="de-DE" smtClean="0"/>
              <a:pPr/>
              <a:t>20</a:t>
            </a:fld>
            <a:endParaRPr lang="de-DE"/>
          </a:p>
        </p:txBody>
      </p:sp>
    </p:spTree>
    <p:extLst>
      <p:ext uri="{BB962C8B-B14F-4D97-AF65-F5344CB8AC3E}">
        <p14:creationId xmlns:p14="http://schemas.microsoft.com/office/powerpoint/2010/main" val="2899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This </a:t>
            </a:r>
            <a:r>
              <a:rPr lang="de-DE" dirty="0" err="1" smtClean="0"/>
              <a:t>map</a:t>
            </a:r>
            <a:r>
              <a:rPr lang="de-DE" dirty="0" smtClean="0"/>
              <a:t> </a:t>
            </a:r>
            <a:r>
              <a:rPr lang="de-DE" dirty="0" err="1" smtClean="0"/>
              <a:t>you</a:t>
            </a:r>
            <a:r>
              <a:rPr lang="de-DE" baseline="0" dirty="0" smtClean="0"/>
              <a:t> </a:t>
            </a:r>
            <a:r>
              <a:rPr lang="de-DE" baseline="0" dirty="0" err="1" smtClean="0"/>
              <a:t>can</a:t>
            </a:r>
            <a:r>
              <a:rPr lang="de-DE" baseline="0" dirty="0" smtClean="0"/>
              <a:t> find on </a:t>
            </a:r>
            <a:r>
              <a:rPr lang="de-DE" baseline="0" dirty="0" err="1" smtClean="0"/>
              <a:t>the</a:t>
            </a:r>
            <a:r>
              <a:rPr lang="de-DE" baseline="0" dirty="0" smtClean="0"/>
              <a:t> </a:t>
            </a:r>
            <a:r>
              <a:rPr lang="de-DE" baseline="0" dirty="0" err="1" smtClean="0"/>
              <a:t>homepage</a:t>
            </a:r>
            <a:r>
              <a:rPr lang="de-DE" baseline="0" dirty="0" smtClean="0"/>
              <a:t> </a:t>
            </a:r>
            <a:r>
              <a:rPr lang="de-DE" dirty="0" smtClean="0"/>
              <a:t>http://eurocodes.jrc.ec.europa.eu/home.php</a:t>
            </a:r>
            <a:endParaRPr lang="de-DE" dirty="0"/>
          </a:p>
        </p:txBody>
      </p:sp>
      <p:sp>
        <p:nvSpPr>
          <p:cNvPr id="4" name="Foliennummernplatzhalter 3"/>
          <p:cNvSpPr>
            <a:spLocks noGrp="1"/>
          </p:cNvSpPr>
          <p:nvPr>
            <p:ph type="sldNum" sz="quarter" idx="10"/>
          </p:nvPr>
        </p:nvSpPr>
        <p:spPr/>
        <p:txBody>
          <a:bodyPr/>
          <a:lstStyle/>
          <a:p>
            <a:fld id="{C6EDD5BF-DDD7-4D1A-8B97-8BAE2A267005}" type="slidenum">
              <a:rPr lang="de-DE" smtClean="0"/>
              <a:pPr/>
              <a:t>28</a:t>
            </a:fld>
            <a:endParaRPr lang="de-DE"/>
          </a:p>
        </p:txBody>
      </p:sp>
    </p:spTree>
    <p:extLst>
      <p:ext uri="{BB962C8B-B14F-4D97-AF65-F5344CB8AC3E}">
        <p14:creationId xmlns:p14="http://schemas.microsoft.com/office/powerpoint/2010/main" val="106934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de-DE" dirty="0" smtClean="0"/>
              <a:t>Kurzer Abriss über das Projekt AVEC BNT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53C14AF-C3DE-4DAE-9565-1212F306BCD2}" type="datetime1">
              <a:rPr lang="de-DE" smtClean="0"/>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6036F73-708C-4EF9-BCAF-757418EFEA6F}" type="datetime1">
              <a:rPr lang="de-DE" smtClean="0"/>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1"/>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41"/>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6303763-E509-4959-9205-5B6479DB4445}" type="datetime1">
              <a:rPr lang="de-DE" smtClean="0"/>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D1AFC7-551A-41BC-8DF4-AB1BE35D0156}" type="datetime1">
              <a:rPr lang="de-DE" smtClean="0"/>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CD414438-2C0C-4E40-B4C4-8A6412719BC7}" type="datetime1">
              <a:rPr lang="de-DE" smtClean="0"/>
              <a:t>04.07.2018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F79927E-B8C4-4983-94AC-A0F77B8E9462}" type="datetime1">
              <a:rPr lang="de-DE" smtClean="0"/>
              <a:t>04.07.2018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810945B-1AB6-4E37-A18D-B28B5FB19125}" type="datetime1">
              <a:rPr lang="de-DE" smtClean="0"/>
              <a:t>04.07.2018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1BB283A-36B3-496F-AF68-574F4B1CFBCC}" type="datetime1">
              <a:rPr lang="de-DE" smtClean="0"/>
              <a:t>04.07.2018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139339-404B-4E32-A1DB-4A6A85855F5C}" type="datetime1">
              <a:rPr lang="de-DE" smtClean="0"/>
              <a:t>04.07.2018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C990805-B27E-42A8-B37D-3683AD00A081}" type="datetime1">
              <a:rPr lang="de-DE" smtClean="0"/>
              <a:t>04.07.2018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AD6B606-A6DE-4691-B085-E8129F0DDC28}" type="datetime1">
              <a:rPr lang="de-DE" smtClean="0"/>
              <a:t>04.07.2018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C19EC8B-E13B-4851-955C-F7457E224557}"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B9E65-A912-4585-A685-3CA08080BDAC}" type="datetime1">
              <a:rPr lang="de-DE" smtClean="0"/>
              <a:t>04.07.2018</a:t>
            </a:fld>
            <a:endParaRPr lang="de-DE"/>
          </a:p>
        </p:txBody>
      </p:sp>
      <p:sp>
        <p:nvSpPr>
          <p:cNvPr id="5" name="Fußzeilenplatzhalt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9EC8B-E13B-4851-955C-F7457E22455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gif"/><Relationship Id="rId5" Type="http://schemas.openxmlformats.org/officeDocument/2006/relationships/image" Target="../media/image19.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Grafik 4" descr="Logo: Erasmus+"/>
          <p:cNvPicPr/>
          <p:nvPr/>
        </p:nvPicPr>
        <p:blipFill>
          <a:blip r:embed="rId3" cstate="print"/>
          <a:srcRect/>
          <a:stretch>
            <a:fillRect/>
          </a:stretch>
        </p:blipFill>
        <p:spPr bwMode="auto">
          <a:xfrm>
            <a:off x="7524750" y="-7816"/>
            <a:ext cx="1619250" cy="400050"/>
          </a:xfrm>
          <a:prstGeom prst="rect">
            <a:avLst/>
          </a:prstGeom>
          <a:noFill/>
        </p:spPr>
      </p:pic>
      <p:sp>
        <p:nvSpPr>
          <p:cNvPr id="6" name="Rechteck 5"/>
          <p:cNvSpPr/>
          <p:nvPr/>
        </p:nvSpPr>
        <p:spPr>
          <a:xfrm>
            <a:off x="539552" y="1268760"/>
            <a:ext cx="7848871" cy="3877985"/>
          </a:xfrm>
          <a:prstGeom prst="rect">
            <a:avLst/>
          </a:prstGeom>
        </p:spPr>
        <p:txBody>
          <a:bodyPr wrap="square">
            <a:spAutoFit/>
          </a:bodyPr>
          <a:lstStyle/>
          <a:p>
            <a:pPr algn="ctr"/>
            <a:r>
              <a:rPr lang="lv-LV" sz="6000" b="1" dirty="0" smtClean="0">
                <a:latin typeface="Arial Black" pitchFamily="34" charset="0"/>
              </a:rPr>
              <a:t>Overwiew about </a:t>
            </a:r>
            <a:r>
              <a:rPr lang="de-DE" sz="6000" b="1" dirty="0" err="1" smtClean="0">
                <a:latin typeface="Arial Black" pitchFamily="34" charset="0"/>
              </a:rPr>
              <a:t>the</a:t>
            </a:r>
            <a:r>
              <a:rPr lang="de-DE" sz="6000" b="1" dirty="0" smtClean="0">
                <a:latin typeface="Arial Black" pitchFamily="34" charset="0"/>
              </a:rPr>
              <a:t> </a:t>
            </a:r>
          </a:p>
          <a:p>
            <a:pPr algn="ctr"/>
            <a:r>
              <a:rPr lang="lv-LV" sz="6600" b="1" u="sng" dirty="0" smtClean="0">
                <a:latin typeface="Arial Black" pitchFamily="34" charset="0"/>
              </a:rPr>
              <a:t>Eurocodes</a:t>
            </a:r>
            <a:r>
              <a:rPr lang="lv-LV" sz="6000" b="1" dirty="0" smtClean="0">
                <a:latin typeface="Arial Black" pitchFamily="34" charset="0"/>
              </a:rPr>
              <a:t> </a:t>
            </a:r>
            <a:br>
              <a:rPr lang="lv-LV" sz="6000" b="1" dirty="0" smtClean="0">
                <a:latin typeface="Arial Black" pitchFamily="34" charset="0"/>
              </a:rPr>
            </a:br>
            <a:endParaRPr lang="de-DE" sz="6000" dirty="0">
              <a:latin typeface="Arial Black" pitchFamily="34" charset="0"/>
            </a:endParaRPr>
          </a:p>
        </p:txBody>
      </p:sp>
      <p:pic>
        <p:nvPicPr>
          <p:cNvPr id="7" name="Picture 4"/>
          <p:cNvPicPr>
            <a:picLocks noChangeAspect="1" noChangeArrowheads="1"/>
          </p:cNvPicPr>
          <p:nvPr/>
        </p:nvPicPr>
        <p:blipFill>
          <a:blip r:embed="rId4" cstate="print"/>
          <a:srcRect/>
          <a:stretch>
            <a:fillRect/>
          </a:stretch>
        </p:blipFill>
        <p:spPr bwMode="auto">
          <a:xfrm>
            <a:off x="0" y="5085184"/>
            <a:ext cx="1691767" cy="1790291"/>
          </a:xfrm>
          <a:prstGeom prst="rect">
            <a:avLst/>
          </a:prstGeom>
          <a:noFill/>
          <a:ln w="9525">
            <a:noFill/>
            <a:miter lim="800000"/>
            <a:headEnd/>
            <a:tailEnd/>
          </a:ln>
          <a:effectLst/>
        </p:spPr>
      </p:pic>
      <p:sp>
        <p:nvSpPr>
          <p:cNvPr id="2" name="Foliennummernplatzhalter 1"/>
          <p:cNvSpPr>
            <a:spLocks noGrp="1"/>
          </p:cNvSpPr>
          <p:nvPr>
            <p:ph type="sldNum" sz="quarter" idx="12"/>
          </p:nvPr>
        </p:nvSpPr>
        <p:spPr/>
        <p:txBody>
          <a:bodyPr/>
          <a:lstStyle/>
          <a:p>
            <a:fld id="{4C19EC8B-E13B-4851-955C-F7457E224557}" type="slidenum">
              <a:rPr lang="de-DE" smtClean="0"/>
              <a:pPr/>
              <a:t>1</a:t>
            </a:fld>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53" y="1196752"/>
            <a:ext cx="9180512" cy="4929415"/>
          </a:xfrm>
        </p:spPr>
        <p:txBody>
          <a:bodyPr>
            <a:normAutofit fontScale="92500" lnSpcReduction="20000"/>
          </a:bodyPr>
          <a:lstStyle/>
          <a:p>
            <a:r>
              <a:rPr lang="en-US" dirty="0">
                <a:latin typeface="Arial" panose="020B0604020202020204" pitchFamily="34" charset="0"/>
                <a:cs typeface="Arial" panose="020B0604020202020204" pitchFamily="34" charset="0"/>
              </a:rPr>
              <a:t>All of the EN </a:t>
            </a:r>
            <a:r>
              <a:rPr lang="en-US" dirty="0" err="1">
                <a:latin typeface="Arial" panose="020B0604020202020204" pitchFamily="34" charset="0"/>
                <a:cs typeface="Arial" panose="020B0604020202020204" pitchFamily="34" charset="0"/>
              </a:rPr>
              <a:t>Eurocodes</a:t>
            </a:r>
            <a:r>
              <a:rPr lang="en-US" dirty="0">
                <a:latin typeface="Arial" panose="020B0604020202020204" pitchFamily="34" charset="0"/>
                <a:cs typeface="Arial" panose="020B0604020202020204" pitchFamily="34" charset="0"/>
              </a:rPr>
              <a:t> relating to materials have a Part 1-1 which covers the design of buildings and other civil engineering structures and a Part 1-2 for fire design.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codes for concrete, steel, composite steel and concrete, and timber structures and earthquake resistance have a Part 2 covering design of bridges. </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Parts 2 should be used in combination with the appropriate general Parts (Parts 1).</a:t>
            </a:r>
          </a:p>
          <a:p>
            <a:endParaRPr lang="de-DE" dirty="0"/>
          </a:p>
        </p:txBody>
      </p:sp>
      <p:sp>
        <p:nvSpPr>
          <p:cNvPr id="4" name="Foliennummernplatzhalter 3"/>
          <p:cNvSpPr>
            <a:spLocks noGrp="1"/>
          </p:cNvSpPr>
          <p:nvPr>
            <p:ph type="sldNum" sz="quarter" idx="12"/>
          </p:nvPr>
        </p:nvSpPr>
        <p:spPr/>
        <p:txBody>
          <a:bodyPr/>
          <a:lstStyle/>
          <a:p>
            <a:fld id="{4C19EC8B-E13B-4851-955C-F7457E224557}" type="slidenum">
              <a:rPr lang="de-DE" smtClean="0"/>
              <a:pPr/>
              <a:t>10</a:t>
            </a:fld>
            <a:endParaRPr lang="de-DE"/>
          </a:p>
        </p:txBody>
      </p:sp>
      <p:pic>
        <p:nvPicPr>
          <p:cNvPr id="5" name="Grafik 4" descr="Logo: Erasmus+"/>
          <p:cNvPicPr/>
          <p:nvPr/>
        </p:nvPicPr>
        <p:blipFill>
          <a:blip r:embed="rId2" cstate="print"/>
          <a:srcRect/>
          <a:stretch>
            <a:fillRect/>
          </a:stretch>
        </p:blipFill>
        <p:spPr bwMode="auto">
          <a:xfrm>
            <a:off x="7524750" y="-7816"/>
            <a:ext cx="1619250" cy="400050"/>
          </a:xfrm>
          <a:prstGeom prst="rect">
            <a:avLst/>
          </a:prstGeom>
          <a:noFill/>
        </p:spPr>
      </p:pic>
      <p:sp>
        <p:nvSpPr>
          <p:cNvPr id="2" name="Textfeld 1"/>
          <p:cNvSpPr txBox="1"/>
          <p:nvPr/>
        </p:nvSpPr>
        <p:spPr>
          <a:xfrm>
            <a:off x="3419872" y="69068"/>
            <a:ext cx="1656184" cy="646331"/>
          </a:xfrm>
          <a:prstGeom prst="rect">
            <a:avLst/>
          </a:prstGeom>
          <a:noFill/>
        </p:spPr>
        <p:txBody>
          <a:bodyPr wrap="square" rtlCol="0">
            <a:spAutoFit/>
          </a:bodyPr>
          <a:lstStyle/>
          <a:p>
            <a:r>
              <a:rPr lang="de-DE" sz="3600" b="1" u="sng" dirty="0" smtClean="0">
                <a:latin typeface="Arial" panose="020B0604020202020204" pitchFamily="34" charset="0"/>
                <a:cs typeface="Arial" panose="020B0604020202020204" pitchFamily="34" charset="0"/>
              </a:rPr>
              <a:t>Parts</a:t>
            </a:r>
            <a:endParaRPr lang="de-DE" sz="3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21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11</a:t>
            </a:fld>
            <a:endParaRPr lang="de-DE"/>
          </a:p>
        </p:txBody>
      </p:sp>
      <p:sp>
        <p:nvSpPr>
          <p:cNvPr id="3" name="Rechteck 2"/>
          <p:cNvSpPr/>
          <p:nvPr/>
        </p:nvSpPr>
        <p:spPr>
          <a:xfrm>
            <a:off x="-10404" y="192209"/>
            <a:ext cx="8974892" cy="4216539"/>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a:t>
            </a:r>
            <a:r>
              <a:rPr lang="en-US" sz="2800" b="1" u="sng" dirty="0">
                <a:latin typeface="Arial" panose="020B0604020202020204" pitchFamily="34" charset="0"/>
                <a:cs typeface="Arial" panose="020B0604020202020204" pitchFamily="34" charset="0"/>
              </a:rPr>
              <a:t>0</a:t>
            </a:r>
            <a:r>
              <a:rPr lang="en-US" sz="2800" b="1" dirty="0">
                <a:latin typeface="Arial" panose="020B0604020202020204" pitchFamily="34" charset="0"/>
                <a:cs typeface="Arial" panose="020B0604020202020204" pitchFamily="34" charset="0"/>
              </a:rPr>
              <a:t> Basis of Design </a:t>
            </a:r>
            <a:endParaRPr lang="en-US" sz="2800" b="1" dirty="0" smtClean="0">
              <a:latin typeface="Arial" panose="020B0604020202020204" pitchFamily="34" charset="0"/>
              <a:cs typeface="Arial" panose="020B0604020202020204" pitchFamily="34" charset="0"/>
            </a:endParaRPr>
          </a:p>
          <a:p>
            <a:endParaRPr lang="de-DE" sz="2800" b="1" dirty="0">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DIN EN 1990 = EC 0: Grundlagen der Tragwerksplanung (</a:t>
            </a:r>
            <a:r>
              <a:rPr lang="de-DE" sz="2400" b="1" dirty="0" err="1" smtClean="0">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endParaRPr lang="de-DE" sz="2400" dirty="0" smtClean="0">
              <a:solidFill>
                <a:schemeClr val="tx2">
                  <a:lumMod val="60000"/>
                  <a:lumOff val="40000"/>
                </a:schemeClr>
              </a:solidFill>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dirty="0"/>
              <a:t>EN 1990 establishes Principles and Requirements for the safety, serviceability and durability of structures, describes the basis for their design and verification and gives guidelines for related aspects of structural reliability.</a:t>
            </a:r>
            <a:endParaRPr lang="en-US" sz="2800" b="1"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2" cstate="print"/>
          <a:srcRect/>
          <a:stretch>
            <a:fillRect/>
          </a:stretch>
        </p:blipFill>
        <p:spPr bwMode="auto">
          <a:xfrm>
            <a:off x="7524750" y="-7816"/>
            <a:ext cx="1619250" cy="400050"/>
          </a:xfrm>
          <a:prstGeom prst="rect">
            <a:avLst/>
          </a:prstGeom>
          <a:noFill/>
        </p:spPr>
      </p:pic>
      <p:pic>
        <p:nvPicPr>
          <p:cNvPr id="7" name="Grafik 6"/>
          <p:cNvPicPr>
            <a:picLocks noChangeAspect="1"/>
          </p:cNvPicPr>
          <p:nvPr/>
        </p:nvPicPr>
        <p:blipFill>
          <a:blip r:embed="rId3"/>
          <a:stretch>
            <a:fillRect/>
          </a:stretch>
        </p:blipFill>
        <p:spPr>
          <a:xfrm>
            <a:off x="5805284" y="3994700"/>
            <a:ext cx="2538239" cy="2519083"/>
          </a:xfrm>
          <a:prstGeom prst="rect">
            <a:avLst/>
          </a:prstGeom>
        </p:spPr>
      </p:pic>
    </p:spTree>
    <p:extLst>
      <p:ext uri="{BB962C8B-B14F-4D97-AF65-F5344CB8AC3E}">
        <p14:creationId xmlns:p14="http://schemas.microsoft.com/office/powerpoint/2010/main" val="27966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7217810" y="222393"/>
            <a:ext cx="1818686" cy="1855132"/>
          </a:xfrm>
          <a:prstGeom prst="rect">
            <a:avLst/>
          </a:prstGeom>
        </p:spPr>
      </p:pic>
      <p:sp>
        <p:nvSpPr>
          <p:cNvPr id="2" name="Foliennummernplatzhalter 1"/>
          <p:cNvSpPr>
            <a:spLocks noGrp="1"/>
          </p:cNvSpPr>
          <p:nvPr>
            <p:ph type="sldNum" sz="quarter" idx="12"/>
          </p:nvPr>
        </p:nvSpPr>
        <p:spPr/>
        <p:txBody>
          <a:bodyPr/>
          <a:lstStyle/>
          <a:p>
            <a:fld id="{4C19EC8B-E13B-4851-955C-F7457E224557}" type="slidenum">
              <a:rPr lang="de-DE" smtClean="0"/>
              <a:pPr/>
              <a:t>12</a:t>
            </a:fld>
            <a:endParaRPr lang="de-DE"/>
          </a:p>
        </p:txBody>
      </p:sp>
      <p:sp>
        <p:nvSpPr>
          <p:cNvPr id="3" name="Rechteck 2"/>
          <p:cNvSpPr/>
          <p:nvPr/>
        </p:nvSpPr>
        <p:spPr>
          <a:xfrm>
            <a:off x="0" y="116632"/>
            <a:ext cx="8820472" cy="729430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a:t>
            </a:r>
            <a:r>
              <a:rPr lang="en-US" sz="2800" b="1" u="sng"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Actions on Structures </a:t>
            </a:r>
            <a:endParaRPr lang="en-US" sz="28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de-DE" sz="2400" b="1" dirty="0">
                <a:solidFill>
                  <a:schemeClr val="tx2">
                    <a:lumMod val="60000"/>
                    <a:lumOff val="40000"/>
                  </a:schemeClr>
                </a:solidFill>
                <a:latin typeface="Arial" panose="020B0604020202020204" pitchFamily="34" charset="0"/>
                <a:cs typeface="Arial" panose="020B0604020202020204" pitchFamily="34" charset="0"/>
              </a:rPr>
              <a:t>DIN EN 1991 = EC1: Einwirkungen auf Tragwerke </a:t>
            </a:r>
            <a:endParaRPr lang="de-DE" sz="2400" b="1" dirty="0" smtClean="0">
              <a:solidFill>
                <a:schemeClr val="tx2">
                  <a:lumMod val="60000"/>
                  <a:lumOff val="40000"/>
                </a:schemeClr>
              </a:solidFill>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r>
              <a:rPr lang="de-DE" sz="2400" b="1" dirty="0" err="1">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 (</a:t>
            </a:r>
            <a:r>
              <a:rPr lang="de-DE" sz="2400" b="1" dirty="0">
                <a:solidFill>
                  <a:schemeClr val="tx2">
                    <a:lumMod val="60000"/>
                    <a:lumOff val="40000"/>
                  </a:schemeClr>
                </a:solidFill>
                <a:latin typeface="Arial" panose="020B0604020202020204" pitchFamily="34" charset="0"/>
                <a:cs typeface="Arial" panose="020B0604020202020204" pitchFamily="34" charset="0"/>
              </a:rPr>
              <a:t>10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Parts </a:t>
            </a:r>
            <a:r>
              <a:rPr lang="de-DE" sz="2400" b="1" dirty="0">
                <a:solidFill>
                  <a:schemeClr val="tx2">
                    <a:lumMod val="60000"/>
                    <a:lumOff val="40000"/>
                  </a:schemeClr>
                </a:solidFill>
                <a:latin typeface="Arial" panose="020B0604020202020204" pitchFamily="34" charset="0"/>
                <a:cs typeface="Arial" panose="020B0604020202020204" pitchFamily="34" charset="0"/>
              </a:rPr>
              <a:t>= Teilnormen)</a:t>
            </a:r>
          </a:p>
          <a:p>
            <a:endParaRPr lang="de-DE" sz="2800" dirty="0" smtClean="0"/>
          </a:p>
          <a:p>
            <a:r>
              <a:rPr lang="en-US" sz="2800" dirty="0"/>
              <a:t>EN 1991 </a:t>
            </a:r>
            <a:r>
              <a:rPr lang="en-US" sz="2800" dirty="0" err="1"/>
              <a:t>Eurocode</a:t>
            </a:r>
            <a:r>
              <a:rPr lang="en-US" sz="2800" dirty="0"/>
              <a:t> 1 provides comprehensive information on all actions that should normally be considered in the design of buildings and other civil engineering works, including some geotechnical aspects.</a:t>
            </a:r>
          </a:p>
          <a:p>
            <a:r>
              <a:rPr lang="en-US" sz="2800" dirty="0"/>
              <a:t>It is in four main parts, the first part being divided into sub-parts that cover densities, self-weight and imposed loads; actions due to fire; snow; wind; thermal actions; loads during execution and accidental actions. The remaining three parts cover traffic loads on bridges, actions by cranes and machinery and actions in silos and tanks.</a:t>
            </a: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3"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4577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6" descr="http://www.pommer-spezialbetonbau.de/typo3temp/pics/65896d9d61.jpg"/>
          <p:cNvPicPr>
            <a:picLocks noChangeAspect="1" noChangeArrowheads="1"/>
          </p:cNvPicPr>
          <p:nvPr/>
        </p:nvPicPr>
        <p:blipFill>
          <a:blip r:embed="rId3" cstate="print"/>
          <a:srcRect/>
          <a:stretch>
            <a:fillRect/>
          </a:stretch>
        </p:blipFill>
        <p:spPr bwMode="auto">
          <a:xfrm>
            <a:off x="6923868" y="677847"/>
            <a:ext cx="2228044" cy="1671034"/>
          </a:xfrm>
          <a:prstGeom prst="rect">
            <a:avLst/>
          </a:prstGeom>
          <a:noFill/>
        </p:spPr>
      </p:pic>
      <p:sp>
        <p:nvSpPr>
          <p:cNvPr id="2" name="Foliennummernplatzhalter 1"/>
          <p:cNvSpPr>
            <a:spLocks noGrp="1"/>
          </p:cNvSpPr>
          <p:nvPr>
            <p:ph type="sldNum" sz="quarter" idx="12"/>
          </p:nvPr>
        </p:nvSpPr>
        <p:spPr/>
        <p:txBody>
          <a:bodyPr/>
          <a:lstStyle/>
          <a:p>
            <a:fld id="{4C19EC8B-E13B-4851-955C-F7457E224557}" type="slidenum">
              <a:rPr lang="de-DE" smtClean="0"/>
              <a:pPr/>
              <a:t>13</a:t>
            </a:fld>
            <a:endParaRPr lang="de-DE"/>
          </a:p>
        </p:txBody>
      </p:sp>
      <p:sp>
        <p:nvSpPr>
          <p:cNvPr id="3" name="Rechteck 2"/>
          <p:cNvSpPr/>
          <p:nvPr/>
        </p:nvSpPr>
        <p:spPr>
          <a:xfrm>
            <a:off x="-10404" y="192209"/>
            <a:ext cx="9162316" cy="5878532"/>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1992 Design of Concrete Structures </a:t>
            </a:r>
            <a:endParaRPr lang="en-US" sz="28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DIN EN 1992 = EC 2: Bemessung und </a:t>
            </a: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Konstruktion von Stahlbeton- und Spannbeton-</a:t>
            </a:r>
          </a:p>
          <a:p>
            <a:r>
              <a:rPr lang="de-DE" sz="2400" b="1" dirty="0" err="1" smtClean="0">
                <a:solidFill>
                  <a:schemeClr val="tx2">
                    <a:lumMod val="60000"/>
                    <a:lumOff val="40000"/>
                  </a:schemeClr>
                </a:solidFill>
                <a:latin typeface="Arial" panose="020B0604020202020204" pitchFamily="34" charset="0"/>
                <a:cs typeface="Arial" panose="020B0604020202020204" pitchFamily="34" charset="0"/>
              </a:rPr>
              <a:t>tragwerken</a:t>
            </a:r>
            <a:r>
              <a:rPr lang="de-DE" sz="2400" dirty="0" smtClean="0">
                <a:latin typeface="Arial" panose="020B0604020202020204" pitchFamily="34" charset="0"/>
                <a:cs typeface="Arial" panose="020B0604020202020204" pitchFamily="34" charset="0"/>
              </a:rPr>
              <a:t>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r>
              <a:rPr lang="de-DE" sz="2400" b="1" dirty="0" err="1">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 (</a:t>
            </a:r>
            <a:r>
              <a:rPr lang="de-DE" sz="2400" b="1" dirty="0">
                <a:solidFill>
                  <a:schemeClr val="tx2">
                    <a:lumMod val="60000"/>
                    <a:lumOff val="40000"/>
                  </a:schemeClr>
                </a:solidFill>
                <a:latin typeface="Arial" panose="020B0604020202020204" pitchFamily="34" charset="0"/>
                <a:cs typeface="Arial" panose="020B0604020202020204" pitchFamily="34" charset="0"/>
              </a:rPr>
              <a:t>4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Parts </a:t>
            </a:r>
            <a:r>
              <a:rPr lang="de-DE" sz="2400" b="1" dirty="0">
                <a:solidFill>
                  <a:schemeClr val="tx2">
                    <a:lumMod val="60000"/>
                    <a:lumOff val="40000"/>
                  </a:schemeClr>
                </a:solidFill>
                <a:latin typeface="Arial" panose="020B0604020202020204" pitchFamily="34" charset="0"/>
                <a:cs typeface="Arial" panose="020B0604020202020204" pitchFamily="34" charset="0"/>
              </a:rPr>
              <a:t>= Teilnormen)</a:t>
            </a:r>
          </a:p>
          <a:p>
            <a:endParaRPr lang="de-DE" sz="2400" dirty="0" smtClean="0">
              <a:latin typeface="Arial" panose="020B0604020202020204" pitchFamily="34" charset="0"/>
              <a:cs typeface="Arial" panose="020B0604020202020204" pitchFamily="34" charset="0"/>
            </a:endParaRPr>
          </a:p>
          <a:p>
            <a:r>
              <a:rPr lang="en-US" sz="2800" dirty="0"/>
              <a:t>EN 1992 </a:t>
            </a:r>
            <a:r>
              <a:rPr lang="en-US" sz="2800" dirty="0" err="1"/>
              <a:t>Eurocode</a:t>
            </a:r>
            <a:r>
              <a:rPr lang="en-US" sz="2800" dirty="0"/>
              <a:t> 2 applies to the design of buildings and other civil engineering works in plain, reinforced and </a:t>
            </a:r>
            <a:r>
              <a:rPr lang="en-US" sz="2800" dirty="0" err="1"/>
              <a:t>prestressed</a:t>
            </a:r>
            <a:r>
              <a:rPr lang="en-US" sz="2800" dirty="0"/>
              <a:t> concrete. It complies with the principles and requirements for the safety and serviceability of structures, the basis of their design and verification that are given in EN 1990: Basis of structural design. EN </a:t>
            </a:r>
            <a:r>
              <a:rPr lang="en-US" sz="2800" dirty="0" err="1"/>
              <a:t>Eurocode</a:t>
            </a:r>
            <a:r>
              <a:rPr lang="en-US" sz="2800" dirty="0"/>
              <a:t> 2 is concerned with the requirements for resistance, serviceability, durability and fire resistance of concrete structures.</a:t>
            </a:r>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4"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103057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14</a:t>
            </a:fld>
            <a:endParaRPr lang="de-DE"/>
          </a:p>
        </p:txBody>
      </p:sp>
      <p:sp>
        <p:nvSpPr>
          <p:cNvPr id="3" name="Rechteck 2"/>
          <p:cNvSpPr/>
          <p:nvPr/>
        </p:nvSpPr>
        <p:spPr>
          <a:xfrm>
            <a:off x="107504" y="260648"/>
            <a:ext cx="8820472" cy="67403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1993 Design of Steel Structures </a:t>
            </a:r>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de-DE" sz="2400" b="1" dirty="0">
                <a:solidFill>
                  <a:schemeClr val="tx2">
                    <a:lumMod val="60000"/>
                    <a:lumOff val="40000"/>
                  </a:schemeClr>
                </a:solidFill>
                <a:latin typeface="Arial" panose="020B0604020202020204" pitchFamily="34" charset="0"/>
                <a:cs typeface="Arial" panose="020B0604020202020204" pitchFamily="34" charset="0"/>
              </a:rPr>
              <a:t>DIN EN 1993 = EC 3: Bemessung und </a:t>
            </a:r>
            <a:endParaRPr lang="de-DE" sz="2400" b="1" dirty="0" smtClean="0">
              <a:solidFill>
                <a:schemeClr val="tx2">
                  <a:lumMod val="60000"/>
                  <a:lumOff val="40000"/>
                </a:schemeClr>
              </a:solidFill>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Konstruktion von Stahlbauten </a:t>
            </a:r>
            <a:r>
              <a:rPr lang="de-DE" sz="2400" b="1" dirty="0">
                <a:solidFill>
                  <a:schemeClr val="tx2">
                    <a:lumMod val="60000"/>
                    <a:lumOff val="40000"/>
                  </a:schemeClr>
                </a:solidFill>
                <a:latin typeface="Arial" panose="020B0604020202020204" pitchFamily="34" charset="0"/>
                <a:cs typeface="Arial" panose="020B0604020202020204" pitchFamily="34" charset="0"/>
              </a:rPr>
              <a:t>(</a:t>
            </a:r>
            <a:r>
              <a:rPr lang="de-DE" sz="2400" b="1" dirty="0" err="1">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endParaRPr lang="de-DE" sz="2400" b="1" dirty="0">
              <a:solidFill>
                <a:schemeClr val="tx2">
                  <a:lumMod val="60000"/>
                  <a:lumOff val="40000"/>
                </a:schemeClr>
              </a:solidFill>
              <a:latin typeface="Arial" panose="020B0604020202020204" pitchFamily="34" charset="0"/>
              <a:cs typeface="Arial" panose="020B0604020202020204" pitchFamily="34" charset="0"/>
            </a:endParaRPr>
          </a:p>
          <a:p>
            <a:r>
              <a:rPr lang="de-DE" sz="2400" b="1" dirty="0">
                <a:solidFill>
                  <a:schemeClr val="tx2">
                    <a:lumMod val="60000"/>
                    <a:lumOff val="40000"/>
                  </a:schemeClr>
                </a:solidFill>
                <a:latin typeface="Arial" panose="020B0604020202020204" pitchFamily="34" charset="0"/>
                <a:cs typeface="Arial" panose="020B0604020202020204" pitchFamily="34" charset="0"/>
              </a:rPr>
              <a:t>(20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Parts =Teilnormen</a:t>
            </a:r>
            <a:r>
              <a:rPr lang="de-DE" sz="2400" b="1" dirty="0">
                <a:solidFill>
                  <a:schemeClr val="tx2">
                    <a:lumMod val="60000"/>
                    <a:lumOff val="40000"/>
                  </a:schemeClr>
                </a:solidFill>
                <a:latin typeface="Arial" panose="020B0604020202020204" pitchFamily="34" charset="0"/>
                <a:cs typeface="Arial" panose="020B0604020202020204" pitchFamily="34" charset="0"/>
              </a:rPr>
              <a:t>)</a:t>
            </a:r>
          </a:p>
          <a:p>
            <a:endParaRPr lang="en-US" sz="2400" dirty="0" smtClean="0">
              <a:latin typeface="Arial" panose="020B0604020202020204" pitchFamily="34" charset="0"/>
              <a:cs typeface="Arial" panose="020B0604020202020204" pitchFamily="34" charset="0"/>
            </a:endParaRPr>
          </a:p>
          <a:p>
            <a:r>
              <a:rPr lang="en-US" sz="2800" dirty="0" smtClean="0"/>
              <a:t>EN </a:t>
            </a:r>
            <a:r>
              <a:rPr lang="en-US" sz="2800" dirty="0"/>
              <a:t>1993 </a:t>
            </a:r>
            <a:r>
              <a:rPr lang="en-US" sz="2800" dirty="0" err="1"/>
              <a:t>Eurocode</a:t>
            </a:r>
            <a:r>
              <a:rPr lang="en-US" sz="2800" dirty="0"/>
              <a:t> 3 applies to the design of buildings and other civil engineering works in steel. It complies with the principles and requirements for the safety and serviceability of structures, the basis of their design and verification that are given in EN 1990 – Basis of structural design. EN </a:t>
            </a:r>
            <a:r>
              <a:rPr lang="en-US" sz="2800" dirty="0" err="1"/>
              <a:t>Eurocode</a:t>
            </a:r>
            <a:r>
              <a:rPr lang="en-US" sz="2800" dirty="0"/>
              <a:t> 3 is concerned with requirements for resistance, serviceability, durability and fire resistance of steel structures.</a:t>
            </a:r>
            <a:endParaRPr lang="de-DE" sz="2800" dirty="0"/>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3" cstate="print"/>
          <a:srcRect/>
          <a:stretch>
            <a:fillRect/>
          </a:stretch>
        </p:blipFill>
        <p:spPr bwMode="auto">
          <a:xfrm>
            <a:off x="7524750" y="-7816"/>
            <a:ext cx="1619250" cy="400050"/>
          </a:xfrm>
          <a:prstGeom prst="rect">
            <a:avLst/>
          </a:prstGeom>
          <a:noFill/>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711" y="575956"/>
            <a:ext cx="2118289" cy="1412883"/>
          </a:xfrm>
          <a:prstGeom prst="rect">
            <a:avLst/>
          </a:prstGeom>
        </p:spPr>
      </p:pic>
    </p:spTree>
    <p:extLst>
      <p:ext uri="{BB962C8B-B14F-4D97-AF65-F5344CB8AC3E}">
        <p14:creationId xmlns:p14="http://schemas.microsoft.com/office/powerpoint/2010/main" val="1144870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027" y="764704"/>
            <a:ext cx="2164468" cy="1152128"/>
          </a:xfrm>
          <a:prstGeom prst="rect">
            <a:avLst/>
          </a:prstGeom>
        </p:spPr>
      </p:pic>
      <p:sp>
        <p:nvSpPr>
          <p:cNvPr id="2" name="Foliennummernplatzhalter 1"/>
          <p:cNvSpPr>
            <a:spLocks noGrp="1"/>
          </p:cNvSpPr>
          <p:nvPr>
            <p:ph type="sldNum" sz="quarter" idx="12"/>
          </p:nvPr>
        </p:nvSpPr>
        <p:spPr/>
        <p:txBody>
          <a:bodyPr/>
          <a:lstStyle/>
          <a:p>
            <a:fld id="{4C19EC8B-E13B-4851-955C-F7457E224557}" type="slidenum">
              <a:rPr lang="de-DE" smtClean="0"/>
              <a:pPr/>
              <a:t>15</a:t>
            </a:fld>
            <a:endParaRPr lang="de-DE"/>
          </a:p>
        </p:txBody>
      </p:sp>
      <p:sp>
        <p:nvSpPr>
          <p:cNvPr id="3" name="Rechteck 2"/>
          <p:cNvSpPr/>
          <p:nvPr/>
        </p:nvSpPr>
        <p:spPr>
          <a:xfrm>
            <a:off x="-10404" y="192209"/>
            <a:ext cx="8820472" cy="7232749"/>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1994 Design of Composite Steel and Concrete </a:t>
            </a:r>
            <a:r>
              <a:rPr lang="en-US" sz="2800" b="1" dirty="0" smtClean="0">
                <a:latin typeface="Arial" panose="020B0604020202020204" pitchFamily="34" charset="0"/>
                <a:cs typeface="Arial" panose="020B0604020202020204" pitchFamily="34" charset="0"/>
              </a:rPr>
              <a:t>  Structures </a:t>
            </a:r>
          </a:p>
          <a:p>
            <a:endParaRPr lang="en-US" sz="2800" b="1" dirty="0" smtClean="0">
              <a:latin typeface="Arial" panose="020B0604020202020204" pitchFamily="34" charset="0"/>
              <a:cs typeface="Arial" panose="020B0604020202020204" pitchFamily="34" charset="0"/>
            </a:endParaRPr>
          </a:p>
          <a:p>
            <a:r>
              <a:rPr lang="de-DE" sz="2400" b="1" dirty="0">
                <a:solidFill>
                  <a:schemeClr val="tx2">
                    <a:lumMod val="60000"/>
                    <a:lumOff val="40000"/>
                  </a:schemeClr>
                </a:solidFill>
                <a:latin typeface="Arial" panose="020B0604020202020204" pitchFamily="34" charset="0"/>
                <a:cs typeface="Arial" panose="020B0604020202020204" pitchFamily="34" charset="0"/>
              </a:rPr>
              <a:t>DIN EN 1994 = EC 4: Bemessung und Konstruktion </a:t>
            </a: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von </a:t>
            </a:r>
            <a:r>
              <a:rPr lang="de-DE" sz="2400" b="1" dirty="0">
                <a:solidFill>
                  <a:schemeClr val="tx2">
                    <a:lumMod val="60000"/>
                    <a:lumOff val="40000"/>
                  </a:schemeClr>
                </a:solidFill>
                <a:latin typeface="Arial" panose="020B0604020202020204" pitchFamily="34" charset="0"/>
                <a:cs typeface="Arial" panose="020B0604020202020204" pitchFamily="34" charset="0"/>
              </a:rPr>
              <a:t>Verbundtragwerken aus Stahl und Beton (</a:t>
            </a:r>
            <a:r>
              <a:rPr lang="de-DE" sz="2400" b="1" dirty="0" err="1">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endParaRPr lang="de-DE" sz="2400" b="1" dirty="0">
              <a:solidFill>
                <a:schemeClr val="tx2">
                  <a:lumMod val="60000"/>
                  <a:lumOff val="40000"/>
                </a:schemeClr>
              </a:solidFill>
              <a:latin typeface="Arial" panose="020B0604020202020204" pitchFamily="34" charset="0"/>
              <a:cs typeface="Arial" panose="020B0604020202020204" pitchFamily="34" charset="0"/>
            </a:endParaRPr>
          </a:p>
          <a:p>
            <a:r>
              <a:rPr lang="de-DE" sz="2400" b="1" dirty="0">
                <a:solidFill>
                  <a:schemeClr val="tx2">
                    <a:lumMod val="60000"/>
                    <a:lumOff val="40000"/>
                  </a:schemeClr>
                </a:solidFill>
                <a:latin typeface="Arial" panose="020B0604020202020204" pitchFamily="34" charset="0"/>
                <a:cs typeface="Arial" panose="020B0604020202020204" pitchFamily="34" charset="0"/>
              </a:rPr>
              <a:t>(3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Parts = Teilnormen</a:t>
            </a:r>
            <a:r>
              <a:rPr lang="de-DE" sz="2400" b="1" dirty="0">
                <a:solidFill>
                  <a:schemeClr val="tx2">
                    <a:lumMod val="60000"/>
                    <a:lumOff val="40000"/>
                  </a:schemeClr>
                </a:solidFill>
                <a:latin typeface="Arial" panose="020B0604020202020204" pitchFamily="34" charset="0"/>
                <a:cs typeface="Arial" panose="020B0604020202020204" pitchFamily="34" charset="0"/>
              </a:rPr>
              <a:t>)</a:t>
            </a:r>
          </a:p>
          <a:p>
            <a:endParaRPr lang="de-DE" sz="2800" dirty="0" smtClean="0"/>
          </a:p>
          <a:p>
            <a:r>
              <a:rPr lang="en-US" sz="2800" dirty="0"/>
              <a:t>EN 1994 </a:t>
            </a:r>
            <a:r>
              <a:rPr lang="en-US" sz="2800" dirty="0" err="1"/>
              <a:t>Eurocode</a:t>
            </a:r>
            <a:r>
              <a:rPr lang="en-US" sz="2800" dirty="0"/>
              <a:t> 4 applies to the design of composite structures and members for buildings and other civil engineering works. It complies with the principles and requirements for the safety and serviceability of structures, the basis of their design and verification that are given in EN 1990 – Basis of structural design. EN </a:t>
            </a:r>
            <a:r>
              <a:rPr lang="en-US" sz="2800" dirty="0" err="1"/>
              <a:t>Eurocode</a:t>
            </a:r>
            <a:r>
              <a:rPr lang="en-US" sz="2800" dirty="0"/>
              <a:t> 4 is concerned with requirements for resistance, serviceability, durability and fire resistance of composite structures.</a:t>
            </a:r>
            <a:endParaRPr lang="de-DE" sz="2800" dirty="0"/>
          </a:p>
          <a:p>
            <a:pPr>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3"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13326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16</a:t>
            </a:fld>
            <a:endParaRPr lang="de-DE"/>
          </a:p>
        </p:txBody>
      </p:sp>
      <p:sp>
        <p:nvSpPr>
          <p:cNvPr id="3" name="Rechteck 2"/>
          <p:cNvSpPr/>
          <p:nvPr/>
        </p:nvSpPr>
        <p:spPr>
          <a:xfrm>
            <a:off x="179512" y="44624"/>
            <a:ext cx="8640960" cy="5078313"/>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 </a:t>
            </a:r>
          </a:p>
          <a:p>
            <a:r>
              <a:rPr lang="en-US" sz="2800" b="1" dirty="0" smtClean="0">
                <a:latin typeface="Arial" panose="020B0604020202020204" pitchFamily="34" charset="0"/>
                <a:cs typeface="Arial" panose="020B0604020202020204" pitchFamily="34" charset="0"/>
              </a:rPr>
              <a:t>EN 1995 Design of Timber Structures </a:t>
            </a:r>
          </a:p>
          <a:p>
            <a:endParaRPr lang="en-US" sz="2800" b="1" dirty="0" smtClean="0">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DIN EN 1995 = EC 5: Bemessung </a:t>
            </a:r>
            <a:r>
              <a:rPr lang="de-DE" sz="2400" b="1" dirty="0">
                <a:solidFill>
                  <a:schemeClr val="tx2">
                    <a:lumMod val="60000"/>
                    <a:lumOff val="40000"/>
                  </a:schemeClr>
                </a:solidFill>
                <a:latin typeface="Arial" panose="020B0604020202020204" pitchFamily="34" charset="0"/>
                <a:cs typeface="Arial" panose="020B0604020202020204" pitchFamily="34" charset="0"/>
              </a:rPr>
              <a:t>und </a:t>
            </a:r>
            <a:endParaRPr lang="de-DE" sz="2400" b="1" dirty="0" smtClean="0">
              <a:solidFill>
                <a:schemeClr val="tx2">
                  <a:lumMod val="60000"/>
                  <a:lumOff val="40000"/>
                </a:schemeClr>
              </a:solidFill>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Konstruktion </a:t>
            </a:r>
            <a:r>
              <a:rPr lang="de-DE" sz="2400" b="1" dirty="0">
                <a:solidFill>
                  <a:schemeClr val="tx2">
                    <a:lumMod val="60000"/>
                    <a:lumOff val="40000"/>
                  </a:schemeClr>
                </a:solidFill>
                <a:latin typeface="Arial" panose="020B0604020202020204" pitchFamily="34" charset="0"/>
                <a:cs typeface="Arial" panose="020B0604020202020204" pitchFamily="34" charset="0"/>
              </a:rPr>
              <a:t>von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Holzbauten (</a:t>
            </a:r>
            <a:r>
              <a:rPr lang="de-DE" sz="2400" b="1" dirty="0" err="1" smtClean="0">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(3 Parts = Teilnormen</a:t>
            </a:r>
            <a:r>
              <a:rPr lang="de-DE" sz="2400" b="1" dirty="0">
                <a:solidFill>
                  <a:schemeClr val="tx2">
                    <a:lumMod val="60000"/>
                    <a:lumOff val="40000"/>
                  </a:schemeClr>
                </a:solidFill>
                <a:latin typeface="Arial" panose="020B0604020202020204" pitchFamily="34" charset="0"/>
                <a:cs typeface="Arial" panose="020B0604020202020204" pitchFamily="34" charset="0"/>
              </a:rPr>
              <a:t>)</a:t>
            </a:r>
          </a:p>
          <a:p>
            <a:endParaRPr lang="de-DE" sz="2800" dirty="0" smtClean="0"/>
          </a:p>
          <a:p>
            <a:r>
              <a:rPr lang="en-US" sz="2800" dirty="0"/>
              <a:t>EN 1995 </a:t>
            </a:r>
            <a:r>
              <a:rPr lang="en-US" sz="2800" dirty="0" err="1"/>
              <a:t>Eurocode</a:t>
            </a:r>
            <a:r>
              <a:rPr lang="en-US" sz="2800" dirty="0"/>
              <a:t> 5 applies to the design of buildings and other civil engineering works in timber (solid timber, sawn, planed or in pole form, glued laminated timber or wood-based structural products) or wood-based panels jointed together with adhesives or mechanical fasteners.</a:t>
            </a:r>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2" cstate="print"/>
          <a:srcRect/>
          <a:stretch>
            <a:fillRect/>
          </a:stretch>
        </p:blipFill>
        <p:spPr bwMode="auto">
          <a:xfrm>
            <a:off x="7524750" y="-7816"/>
            <a:ext cx="1619250" cy="400050"/>
          </a:xfrm>
          <a:prstGeom prst="rect">
            <a:avLst/>
          </a:prstGeom>
          <a:noFill/>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620688"/>
            <a:ext cx="2435521" cy="1824093"/>
          </a:xfrm>
          <a:prstGeom prst="rect">
            <a:avLst/>
          </a:prstGeom>
        </p:spPr>
      </p:pic>
    </p:spTree>
    <p:extLst>
      <p:ext uri="{BB962C8B-B14F-4D97-AF65-F5344CB8AC3E}">
        <p14:creationId xmlns:p14="http://schemas.microsoft.com/office/powerpoint/2010/main" val="204983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17</a:t>
            </a:fld>
            <a:endParaRPr lang="de-DE"/>
          </a:p>
        </p:txBody>
      </p:sp>
      <p:sp>
        <p:nvSpPr>
          <p:cNvPr id="3" name="Rechteck 2"/>
          <p:cNvSpPr/>
          <p:nvPr/>
        </p:nvSpPr>
        <p:spPr>
          <a:xfrm>
            <a:off x="251520" y="192209"/>
            <a:ext cx="8856984" cy="637097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 </a:t>
            </a:r>
          </a:p>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1996 Design of Masonry Structures </a:t>
            </a:r>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400" b="1" dirty="0">
                <a:solidFill>
                  <a:schemeClr val="tx2">
                    <a:lumMod val="60000"/>
                    <a:lumOff val="40000"/>
                  </a:schemeClr>
                </a:solidFill>
                <a:latin typeface="Arial" panose="020B0604020202020204" pitchFamily="34" charset="0"/>
                <a:cs typeface="Arial" panose="020B0604020202020204" pitchFamily="34" charset="0"/>
              </a:rPr>
              <a:t>DN EN 1996 = EC 6: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Bemessung </a:t>
            </a:r>
            <a:r>
              <a:rPr lang="de-DE" sz="2400" b="1" dirty="0">
                <a:solidFill>
                  <a:schemeClr val="tx2">
                    <a:lumMod val="60000"/>
                    <a:lumOff val="40000"/>
                  </a:schemeClr>
                </a:solidFill>
                <a:latin typeface="Arial" panose="020B0604020202020204" pitchFamily="34" charset="0"/>
                <a:cs typeface="Arial" panose="020B0604020202020204" pitchFamily="34" charset="0"/>
              </a:rPr>
              <a:t>und </a:t>
            </a:r>
            <a:endParaRPr lang="de-DE" sz="2400" b="1" dirty="0" smtClean="0">
              <a:solidFill>
                <a:schemeClr val="tx2">
                  <a:lumMod val="60000"/>
                  <a:lumOff val="40000"/>
                </a:schemeClr>
              </a:solidFill>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Konstruktion von  Mauerwerksbauten (</a:t>
            </a:r>
            <a:r>
              <a:rPr lang="de-DE" sz="2400" b="1" dirty="0" err="1" smtClean="0">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endParaRPr lang="de-DE" sz="2400" b="1" dirty="0">
              <a:solidFill>
                <a:schemeClr val="tx2">
                  <a:lumMod val="60000"/>
                  <a:lumOff val="40000"/>
                </a:schemeClr>
              </a:solidFill>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(4 Parts = Teilnormen</a:t>
            </a:r>
            <a:r>
              <a:rPr lang="de-DE" sz="2400" b="1" dirty="0">
                <a:solidFill>
                  <a:schemeClr val="tx2">
                    <a:lumMod val="60000"/>
                    <a:lumOff val="40000"/>
                  </a:schemeClr>
                </a:solidFill>
                <a:latin typeface="Arial" panose="020B0604020202020204" pitchFamily="34" charset="0"/>
                <a:cs typeface="Arial" panose="020B0604020202020204" pitchFamily="34" charset="0"/>
              </a:rPr>
              <a:t>)</a:t>
            </a:r>
          </a:p>
          <a:p>
            <a:endParaRPr lang="de-DE" sz="2800" dirty="0" smtClean="0"/>
          </a:p>
          <a:p>
            <a:r>
              <a:rPr lang="en-US" sz="2800" dirty="0"/>
              <a:t>EN 1996 </a:t>
            </a:r>
            <a:r>
              <a:rPr lang="en-US" sz="2800" dirty="0" err="1"/>
              <a:t>Eurocode</a:t>
            </a:r>
            <a:r>
              <a:rPr lang="en-US" sz="2800" dirty="0"/>
              <a:t> 6 applies to the design of buildings and other civil engineering works, or parts thereof, in unreinforced, reinforced, </a:t>
            </a:r>
            <a:r>
              <a:rPr lang="en-US" sz="2800" dirty="0" err="1"/>
              <a:t>prestressed</a:t>
            </a:r>
            <a:r>
              <a:rPr lang="en-US" sz="2800" dirty="0"/>
              <a:t> and confined masonry. The execution is covered to the extent that is necessary to indicate the quality of the construction materials and products that should be used and the standard of workmanship on site needed to comply with the assumptions made in the design rules.</a:t>
            </a:r>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2" cstate="print"/>
          <a:srcRect/>
          <a:stretch>
            <a:fillRect/>
          </a:stretch>
        </p:blipFill>
        <p:spPr bwMode="auto">
          <a:xfrm>
            <a:off x="7524750" y="-7816"/>
            <a:ext cx="1619250" cy="400050"/>
          </a:xfrm>
          <a:prstGeom prst="rect">
            <a:avLst/>
          </a:prstGeom>
          <a:noFill/>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174" y="589257"/>
            <a:ext cx="1787691" cy="1340768"/>
          </a:xfrm>
          <a:prstGeom prst="rect">
            <a:avLst/>
          </a:prstGeom>
        </p:spPr>
      </p:pic>
    </p:spTree>
    <p:extLst>
      <p:ext uri="{BB962C8B-B14F-4D97-AF65-F5344CB8AC3E}">
        <p14:creationId xmlns:p14="http://schemas.microsoft.com/office/powerpoint/2010/main" val="10764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18</a:t>
            </a:fld>
            <a:endParaRPr lang="de-DE"/>
          </a:p>
        </p:txBody>
      </p:sp>
      <p:sp>
        <p:nvSpPr>
          <p:cNvPr id="3" name="Rechteck 2"/>
          <p:cNvSpPr/>
          <p:nvPr/>
        </p:nvSpPr>
        <p:spPr>
          <a:xfrm>
            <a:off x="179512" y="44624"/>
            <a:ext cx="8640960" cy="630942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 </a:t>
            </a:r>
          </a:p>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1997 Geotechnical Design </a:t>
            </a:r>
            <a:endParaRPr lang="en-US" sz="2800" b="1" dirty="0" smtClean="0">
              <a:latin typeface="Arial" panose="020B0604020202020204" pitchFamily="34" charset="0"/>
              <a:cs typeface="Arial" panose="020B0604020202020204" pitchFamily="34" charset="0"/>
            </a:endParaRPr>
          </a:p>
          <a:p>
            <a:endParaRPr lang="en-US" sz="2400" b="1" dirty="0">
              <a:solidFill>
                <a:schemeClr val="tx2">
                  <a:lumMod val="60000"/>
                  <a:lumOff val="40000"/>
                </a:schemeClr>
              </a:solidFill>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DIN EN 1997 = EC 7: Entwurf</a:t>
            </a:r>
            <a:r>
              <a:rPr lang="de-DE" sz="2400" b="1" dirty="0">
                <a:solidFill>
                  <a:schemeClr val="tx2">
                    <a:lumMod val="60000"/>
                    <a:lumOff val="40000"/>
                  </a:schemeClr>
                </a:solidFill>
                <a:latin typeface="Arial" panose="020B0604020202020204" pitchFamily="34" charset="0"/>
                <a:cs typeface="Arial" panose="020B0604020202020204" pitchFamily="34" charset="0"/>
              </a:rPr>
              <a:t>, Berechnung und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Bemessung in der Geotechnik (</a:t>
            </a:r>
            <a:r>
              <a:rPr lang="de-DE" sz="2400" b="1" dirty="0" err="1" smtClean="0">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t>
            </a: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(2 Parts = Teilnormen</a:t>
            </a:r>
            <a:r>
              <a:rPr lang="de-DE" sz="2400" b="1" dirty="0">
                <a:solidFill>
                  <a:schemeClr val="tx2">
                    <a:lumMod val="60000"/>
                    <a:lumOff val="40000"/>
                  </a:schemeClr>
                </a:solidFill>
                <a:latin typeface="Arial" panose="020B0604020202020204" pitchFamily="34" charset="0"/>
                <a:cs typeface="Arial" panose="020B0604020202020204" pitchFamily="34" charset="0"/>
              </a:rPr>
              <a:t>)</a:t>
            </a:r>
          </a:p>
          <a:p>
            <a:endParaRPr lang="de-DE" sz="2800" dirty="0"/>
          </a:p>
          <a:p>
            <a:r>
              <a:rPr lang="en-US" sz="2800" dirty="0"/>
              <a:t>EN 1997 </a:t>
            </a:r>
            <a:r>
              <a:rPr lang="en-US" sz="2800" dirty="0" err="1"/>
              <a:t>Eurocode</a:t>
            </a:r>
            <a:r>
              <a:rPr lang="en-US" sz="2800" dirty="0"/>
              <a:t> 7 shall be applied to the geotechnical aspects </a:t>
            </a:r>
            <a:r>
              <a:rPr lang="en-US" sz="2800" dirty="0" smtClean="0"/>
              <a:t>of </a:t>
            </a:r>
            <a:r>
              <a:rPr lang="en-US" sz="2800" dirty="0"/>
              <a:t>the design of buildings and other civil engineering works and shall be used in conjunction with EN 1990:2002 that establishes the principles and requirements for safety and serviceability, describes the basis of design and verification and gives guidelines for related aspects of structural reliability.</a:t>
            </a:r>
            <a:endParaRPr lang="de-DE" sz="2800" dirty="0" smtClean="0"/>
          </a:p>
          <a:p>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2" cstate="print"/>
          <a:srcRect/>
          <a:stretch>
            <a:fillRect/>
          </a:stretch>
        </p:blipFill>
        <p:spPr bwMode="auto">
          <a:xfrm>
            <a:off x="7524750" y="-7816"/>
            <a:ext cx="1619250" cy="400050"/>
          </a:xfrm>
          <a:prstGeom prst="rect">
            <a:avLst/>
          </a:prstGeom>
          <a:noFill/>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4224" y="475796"/>
            <a:ext cx="1622115" cy="1559261"/>
          </a:xfrm>
          <a:prstGeom prst="rect">
            <a:avLst/>
          </a:prstGeom>
        </p:spPr>
      </p:pic>
    </p:spTree>
    <p:extLst>
      <p:ext uri="{BB962C8B-B14F-4D97-AF65-F5344CB8AC3E}">
        <p14:creationId xmlns:p14="http://schemas.microsoft.com/office/powerpoint/2010/main" val="126011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19</a:t>
            </a:fld>
            <a:endParaRPr lang="de-DE"/>
          </a:p>
        </p:txBody>
      </p:sp>
      <p:sp>
        <p:nvSpPr>
          <p:cNvPr id="3" name="Rechteck 2"/>
          <p:cNvSpPr/>
          <p:nvPr/>
        </p:nvSpPr>
        <p:spPr>
          <a:xfrm>
            <a:off x="107504" y="44624"/>
            <a:ext cx="8712968" cy="643253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 </a:t>
            </a:r>
          </a:p>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1998 Design of Structures for Earthquake Resistance </a:t>
            </a:r>
            <a:endParaRPr lang="en-US" sz="28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DIN EN 1998 = EC 8: Auslegung </a:t>
            </a:r>
            <a:r>
              <a:rPr lang="de-DE" sz="2400" b="1" dirty="0">
                <a:solidFill>
                  <a:schemeClr val="tx2">
                    <a:lumMod val="60000"/>
                    <a:lumOff val="40000"/>
                  </a:schemeClr>
                </a:solidFill>
                <a:latin typeface="Arial" panose="020B0604020202020204" pitchFamily="34" charset="0"/>
                <a:cs typeface="Arial" panose="020B0604020202020204" pitchFamily="34" charset="0"/>
              </a:rPr>
              <a:t>von Bauwerken </a:t>
            </a:r>
          </a:p>
          <a:p>
            <a:r>
              <a:rPr lang="de-DE" sz="2400" b="1" dirty="0">
                <a:solidFill>
                  <a:schemeClr val="tx2">
                    <a:lumMod val="60000"/>
                    <a:lumOff val="40000"/>
                  </a:schemeClr>
                </a:solidFill>
                <a:latin typeface="Arial" panose="020B0604020202020204" pitchFamily="34" charset="0"/>
                <a:cs typeface="Arial" panose="020B0604020202020204" pitchFamily="34" charset="0"/>
              </a:rPr>
              <a:t>gegen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Erdbeben (</a:t>
            </a:r>
            <a:r>
              <a:rPr lang="de-DE" sz="2400" b="1" dirty="0" err="1" smtClean="0">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 (6 Parts = Teilnormen</a:t>
            </a:r>
            <a:r>
              <a:rPr lang="de-DE" sz="2400" b="1" dirty="0">
                <a:solidFill>
                  <a:schemeClr val="tx2">
                    <a:lumMod val="60000"/>
                    <a:lumOff val="40000"/>
                  </a:schemeClr>
                </a:solidFill>
                <a:latin typeface="Arial" panose="020B0604020202020204" pitchFamily="34" charset="0"/>
                <a:cs typeface="Arial" panose="020B0604020202020204" pitchFamily="34" charset="0"/>
              </a:rPr>
              <a:t>)</a:t>
            </a:r>
          </a:p>
          <a:p>
            <a:endParaRPr lang="en-US" sz="2800" b="1" dirty="0" smtClean="0">
              <a:latin typeface="Arial" panose="020B0604020202020204" pitchFamily="34" charset="0"/>
              <a:cs typeface="Arial" panose="020B0604020202020204" pitchFamily="34" charset="0"/>
            </a:endParaRPr>
          </a:p>
          <a:p>
            <a:r>
              <a:rPr lang="en-US" sz="2800" dirty="0" smtClean="0"/>
              <a:t>EN </a:t>
            </a:r>
            <a:r>
              <a:rPr lang="en-US" sz="2800" dirty="0"/>
              <a:t>1998 </a:t>
            </a:r>
            <a:r>
              <a:rPr lang="en-US" sz="2800" dirty="0" err="1"/>
              <a:t>Eurocode</a:t>
            </a:r>
            <a:r>
              <a:rPr lang="en-US" sz="2800" dirty="0"/>
              <a:t> 8 applies to the design and construction of buildings and other civil engineering works in seismic regions. Its purpose is to ensure that in the event of </a:t>
            </a:r>
            <a:r>
              <a:rPr lang="en-US" sz="2800" dirty="0" smtClean="0"/>
              <a:t>earthquakes human </a:t>
            </a:r>
            <a:r>
              <a:rPr lang="en-US" sz="2800" dirty="0"/>
              <a:t>lives are protected;</a:t>
            </a:r>
          </a:p>
          <a:p>
            <a:r>
              <a:rPr lang="en-US" sz="2800" dirty="0"/>
              <a:t>damage is limited;</a:t>
            </a:r>
          </a:p>
          <a:p>
            <a:r>
              <a:rPr lang="en-US" sz="2800" dirty="0"/>
              <a:t>structures important for civil protection remain operational.</a:t>
            </a:r>
          </a:p>
          <a:p>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2" cstate="print"/>
          <a:srcRect/>
          <a:stretch>
            <a:fillRect/>
          </a:stretch>
        </p:blipFill>
        <p:spPr bwMode="auto">
          <a:xfrm>
            <a:off x="7524750" y="-7816"/>
            <a:ext cx="1619250" cy="400050"/>
          </a:xfrm>
          <a:prstGeom prst="rect">
            <a:avLst/>
          </a:prstGeom>
          <a:noFill/>
        </p:spPr>
      </p:pic>
      <p:pic>
        <p:nvPicPr>
          <p:cNvPr id="5" name="Grafik 4"/>
          <p:cNvPicPr>
            <a:picLocks noChangeAspect="1"/>
          </p:cNvPicPr>
          <p:nvPr/>
        </p:nvPicPr>
        <p:blipFill>
          <a:blip r:embed="rId3"/>
          <a:stretch>
            <a:fillRect/>
          </a:stretch>
        </p:blipFill>
        <p:spPr>
          <a:xfrm>
            <a:off x="7380312" y="919272"/>
            <a:ext cx="1740971" cy="1860329"/>
          </a:xfrm>
          <a:prstGeom prst="rect">
            <a:avLst/>
          </a:prstGeom>
        </p:spPr>
      </p:pic>
    </p:spTree>
    <p:extLst>
      <p:ext uri="{BB962C8B-B14F-4D97-AF65-F5344CB8AC3E}">
        <p14:creationId xmlns:p14="http://schemas.microsoft.com/office/powerpoint/2010/main" val="28693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smtClean="0">
                <a:latin typeface="Arial" panose="020B0604020202020204" pitchFamily="34" charset="0"/>
                <a:cs typeface="Arial" panose="020B0604020202020204" pitchFamily="34" charset="0"/>
              </a:rPr>
              <a:t>EN Eurocodes</a:t>
            </a:r>
            <a:endParaRPr lang="de-DE" b="1" u="sng"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539552" y="1772816"/>
            <a:ext cx="8229600" cy="2741090"/>
          </a:xfrm>
        </p:spPr>
        <p:txBody>
          <a:bodyPr>
            <a:noAutofit/>
          </a:bodyPr>
          <a:lstStyle/>
          <a:p>
            <a:pPr marL="0" indent="0">
              <a:buNone/>
            </a:pPr>
            <a:r>
              <a:rPr lang="en-US" sz="3600" b="1" dirty="0">
                <a:latin typeface="Arial" panose="020B0604020202020204" pitchFamily="34" charset="0"/>
                <a:cs typeface="Arial" panose="020B0604020202020204" pitchFamily="34" charset="0"/>
              </a:rPr>
              <a:t>The EN </a:t>
            </a:r>
            <a:r>
              <a:rPr lang="en-US" sz="3600" b="1" dirty="0" err="1">
                <a:latin typeface="Arial" panose="020B0604020202020204" pitchFamily="34" charset="0"/>
                <a:cs typeface="Arial" panose="020B0604020202020204" pitchFamily="34" charset="0"/>
              </a:rPr>
              <a:t>Eurocodes</a:t>
            </a:r>
            <a:r>
              <a:rPr lang="en-US" sz="3600" b="1" dirty="0">
                <a:latin typeface="Arial" panose="020B0604020202020204" pitchFamily="34" charset="0"/>
                <a:cs typeface="Arial" panose="020B0604020202020204" pitchFamily="34" charset="0"/>
              </a:rPr>
              <a:t> are a series of </a:t>
            </a:r>
            <a:endParaRPr lang="en-US" sz="3600" b="1" dirty="0" smtClean="0">
              <a:latin typeface="Arial" panose="020B0604020202020204" pitchFamily="34" charset="0"/>
              <a:cs typeface="Arial" panose="020B0604020202020204" pitchFamily="34" charset="0"/>
            </a:endParaRPr>
          </a:p>
          <a:p>
            <a:pPr marL="0" indent="0">
              <a:buNone/>
            </a:pPr>
            <a:r>
              <a:rPr lang="en-US" sz="3600" b="1" dirty="0" smtClean="0">
                <a:latin typeface="Arial" panose="020B0604020202020204" pitchFamily="34" charset="0"/>
                <a:cs typeface="Arial" panose="020B0604020202020204" pitchFamily="34" charset="0"/>
              </a:rPr>
              <a:t>ten </a:t>
            </a:r>
            <a:r>
              <a:rPr lang="en-US" sz="3600" b="1" dirty="0">
                <a:latin typeface="Arial" panose="020B0604020202020204" pitchFamily="34" charset="0"/>
                <a:cs typeface="Arial" panose="020B0604020202020204" pitchFamily="34" charset="0"/>
              </a:rPr>
              <a:t>European Standards, </a:t>
            </a:r>
            <a:endParaRPr lang="en-US" sz="3600" b="1" dirty="0" smtClean="0">
              <a:latin typeface="Arial" panose="020B0604020202020204" pitchFamily="34" charset="0"/>
              <a:cs typeface="Arial" panose="020B0604020202020204" pitchFamily="34" charset="0"/>
            </a:endParaRPr>
          </a:p>
          <a:p>
            <a:pPr marL="0" indent="0">
              <a:buNone/>
            </a:pPr>
            <a:r>
              <a:rPr lang="en-US" sz="3600" b="1" dirty="0" smtClean="0">
                <a:latin typeface="Arial" panose="020B0604020202020204" pitchFamily="34" charset="0"/>
                <a:cs typeface="Arial" panose="020B0604020202020204" pitchFamily="34" charset="0"/>
              </a:rPr>
              <a:t>providing </a:t>
            </a:r>
            <a:r>
              <a:rPr lang="en-US" sz="3600" b="1" dirty="0">
                <a:latin typeface="Arial" panose="020B0604020202020204" pitchFamily="34" charset="0"/>
                <a:cs typeface="Arial" panose="020B0604020202020204" pitchFamily="34" charset="0"/>
              </a:rPr>
              <a:t>a common approach </a:t>
            </a:r>
            <a:endParaRPr lang="en-US" sz="3600" b="1" dirty="0" smtClean="0">
              <a:latin typeface="Arial" panose="020B0604020202020204" pitchFamily="34" charset="0"/>
              <a:cs typeface="Arial" panose="020B0604020202020204" pitchFamily="34" charset="0"/>
            </a:endParaRPr>
          </a:p>
          <a:p>
            <a:pPr marL="0" indent="0">
              <a:buNone/>
            </a:pPr>
            <a:r>
              <a:rPr lang="en-US" sz="3600" b="1" dirty="0" smtClean="0">
                <a:latin typeface="Arial" panose="020B0604020202020204" pitchFamily="34" charset="0"/>
                <a:cs typeface="Arial" panose="020B0604020202020204" pitchFamily="34" charset="0"/>
              </a:rPr>
              <a:t>for </a:t>
            </a:r>
            <a:r>
              <a:rPr lang="en-US" sz="3600" b="1" dirty="0">
                <a:latin typeface="Arial" panose="020B0604020202020204" pitchFamily="34" charset="0"/>
                <a:cs typeface="Arial" panose="020B0604020202020204" pitchFamily="34" charset="0"/>
              </a:rPr>
              <a:t>the design of buildings and </a:t>
            </a:r>
            <a:endParaRPr lang="en-US" sz="3600" b="1" dirty="0" smtClean="0">
              <a:latin typeface="Arial" panose="020B0604020202020204" pitchFamily="34" charset="0"/>
              <a:cs typeface="Arial" panose="020B0604020202020204" pitchFamily="34" charset="0"/>
            </a:endParaRPr>
          </a:p>
          <a:p>
            <a:pPr marL="0" indent="0">
              <a:buNone/>
            </a:pPr>
            <a:r>
              <a:rPr lang="en-US" sz="3600" b="1" dirty="0" smtClean="0">
                <a:latin typeface="Arial" panose="020B0604020202020204" pitchFamily="34" charset="0"/>
                <a:cs typeface="Arial" panose="020B0604020202020204" pitchFamily="34" charset="0"/>
              </a:rPr>
              <a:t>other </a:t>
            </a:r>
            <a:r>
              <a:rPr lang="en-US" sz="3600" b="1" dirty="0">
                <a:latin typeface="Arial" panose="020B0604020202020204" pitchFamily="34" charset="0"/>
                <a:cs typeface="Arial" panose="020B0604020202020204" pitchFamily="34" charset="0"/>
              </a:rPr>
              <a:t>civil engineering works and construction products</a:t>
            </a:r>
            <a:endParaRPr lang="de-DE" sz="36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4C19EC8B-E13B-4851-955C-F7457E224557}" type="slidenum">
              <a:rPr lang="de-DE" smtClean="0"/>
              <a:pPr/>
              <a:t>2</a:t>
            </a:fld>
            <a:endParaRPr lang="de-DE"/>
          </a:p>
        </p:txBody>
      </p:sp>
      <p:pic>
        <p:nvPicPr>
          <p:cNvPr id="5" name="Grafik 4" descr="Logo: Erasmus+"/>
          <p:cNvPicPr/>
          <p:nvPr/>
        </p:nvPicPr>
        <p:blipFill>
          <a:blip r:embed="rId3"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1038009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20</a:t>
            </a:fld>
            <a:endParaRPr lang="de-DE"/>
          </a:p>
        </p:txBody>
      </p:sp>
      <p:sp>
        <p:nvSpPr>
          <p:cNvPr id="3" name="Rechteck 2"/>
          <p:cNvSpPr/>
          <p:nvPr/>
        </p:nvSpPr>
        <p:spPr>
          <a:xfrm>
            <a:off x="683568" y="44624"/>
            <a:ext cx="8136904" cy="7232749"/>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 </a:t>
            </a:r>
          </a:p>
          <a:p>
            <a:r>
              <a:rPr lang="en-US" sz="2800" b="1" dirty="0" smtClean="0">
                <a:latin typeface="Arial" panose="020B0604020202020204" pitchFamily="34" charset="0"/>
                <a:cs typeface="Arial" panose="020B0604020202020204" pitchFamily="34" charset="0"/>
              </a:rPr>
              <a:t>EN </a:t>
            </a:r>
            <a:r>
              <a:rPr lang="en-US" sz="2800" b="1" dirty="0">
                <a:latin typeface="Arial" panose="020B0604020202020204" pitchFamily="34" charset="0"/>
                <a:cs typeface="Arial" panose="020B0604020202020204" pitchFamily="34" charset="0"/>
              </a:rPr>
              <a:t>1999 Design of </a:t>
            </a:r>
            <a:r>
              <a:rPr lang="en-US" sz="2800" b="1" dirty="0" err="1">
                <a:latin typeface="Arial" panose="020B0604020202020204" pitchFamily="34" charset="0"/>
                <a:cs typeface="Arial" panose="020B0604020202020204" pitchFamily="34" charset="0"/>
              </a:rPr>
              <a:t>Aluminium</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Structures</a:t>
            </a:r>
          </a:p>
          <a:p>
            <a:endParaRPr lang="en-US" sz="2800" b="1" dirty="0" smtClean="0">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DIN EN 1999 = EC 9: Berechnung </a:t>
            </a:r>
            <a:r>
              <a:rPr lang="de-DE" sz="2400" b="1" dirty="0">
                <a:solidFill>
                  <a:schemeClr val="tx2">
                    <a:lumMod val="60000"/>
                    <a:lumOff val="40000"/>
                  </a:schemeClr>
                </a:solidFill>
                <a:latin typeface="Arial" panose="020B0604020202020204" pitchFamily="34" charset="0"/>
                <a:cs typeface="Arial" panose="020B0604020202020204" pitchFamily="34" charset="0"/>
              </a:rPr>
              <a:t>und </a:t>
            </a:r>
            <a:endParaRPr lang="de-DE" sz="2400" b="1" dirty="0" smtClean="0">
              <a:solidFill>
                <a:schemeClr val="tx2">
                  <a:lumMod val="60000"/>
                  <a:lumOff val="40000"/>
                </a:schemeClr>
              </a:solidFill>
              <a:latin typeface="Arial" panose="020B0604020202020204" pitchFamily="34" charset="0"/>
              <a:cs typeface="Arial" panose="020B0604020202020204" pitchFamily="34" charset="0"/>
            </a:endParaRP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Bemessung </a:t>
            </a:r>
            <a:r>
              <a:rPr lang="de-DE" sz="2400" b="1" dirty="0">
                <a:solidFill>
                  <a:schemeClr val="tx2">
                    <a:lumMod val="60000"/>
                    <a:lumOff val="40000"/>
                  </a:schemeClr>
                </a:solidFill>
                <a:latin typeface="Arial" panose="020B0604020202020204" pitchFamily="34" charset="0"/>
                <a:cs typeface="Arial" panose="020B0604020202020204" pitchFamily="34" charset="0"/>
              </a:rPr>
              <a:t>von </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Aluminiumkonstruktionen (</a:t>
            </a:r>
            <a:r>
              <a:rPr lang="de-DE" sz="2400" b="1" dirty="0" err="1" smtClean="0">
                <a:solidFill>
                  <a:schemeClr val="tx2">
                    <a:lumMod val="60000"/>
                    <a:lumOff val="40000"/>
                  </a:schemeClr>
                </a:solidFill>
                <a:latin typeface="Arial" panose="020B0604020202020204" pitchFamily="34" charset="0"/>
                <a:cs typeface="Arial" panose="020B0604020202020204" pitchFamily="34" charset="0"/>
              </a:rPr>
              <a:t>german</a:t>
            </a:r>
            <a:r>
              <a:rPr lang="de-DE" sz="2400" b="1" dirty="0" smtClean="0">
                <a:solidFill>
                  <a:schemeClr val="tx2">
                    <a:lumMod val="60000"/>
                    <a:lumOff val="40000"/>
                  </a:schemeClr>
                </a:solidFill>
                <a:latin typeface="Arial" panose="020B0604020202020204" pitchFamily="34" charset="0"/>
                <a:cs typeface="Arial" panose="020B0604020202020204" pitchFamily="34" charset="0"/>
              </a:rPr>
              <a:t>), </a:t>
            </a:r>
          </a:p>
          <a:p>
            <a:r>
              <a:rPr lang="de-DE" sz="2400" b="1" dirty="0" smtClean="0">
                <a:solidFill>
                  <a:schemeClr val="tx2">
                    <a:lumMod val="60000"/>
                    <a:lumOff val="40000"/>
                  </a:schemeClr>
                </a:solidFill>
                <a:latin typeface="Arial" panose="020B0604020202020204" pitchFamily="34" charset="0"/>
                <a:cs typeface="Arial" panose="020B0604020202020204" pitchFamily="34" charset="0"/>
              </a:rPr>
              <a:t>(5 Parts = Teilnormen</a:t>
            </a:r>
            <a:r>
              <a:rPr lang="de-DE" sz="2400" b="1" dirty="0">
                <a:solidFill>
                  <a:schemeClr val="tx2">
                    <a:lumMod val="60000"/>
                    <a:lumOff val="40000"/>
                  </a:schemeClr>
                </a:solidFill>
                <a:latin typeface="Arial" panose="020B0604020202020204" pitchFamily="34" charset="0"/>
                <a:cs typeface="Arial" panose="020B0604020202020204" pitchFamily="34" charset="0"/>
              </a:rPr>
              <a:t>)</a:t>
            </a:r>
          </a:p>
          <a:p>
            <a:endParaRPr lang="de-DE" sz="2800" dirty="0" smtClean="0"/>
          </a:p>
          <a:p>
            <a:r>
              <a:rPr lang="en-US" sz="2800" dirty="0"/>
              <a:t>EN 1999 </a:t>
            </a:r>
            <a:r>
              <a:rPr lang="en-US" sz="2800" dirty="0" err="1"/>
              <a:t>Eurocode</a:t>
            </a:r>
            <a:r>
              <a:rPr lang="en-US" sz="2800" dirty="0"/>
              <a:t> 9 applies to the design of buildings and other civil engineering and structural works in </a:t>
            </a:r>
            <a:r>
              <a:rPr lang="en-US" sz="2800" dirty="0" err="1"/>
              <a:t>aluminium</a:t>
            </a:r>
            <a:r>
              <a:rPr lang="en-US" sz="2800" dirty="0"/>
              <a:t>. It complies with the principles and requirements for the safety and serviceability of structures, the basis of their design and verification that are given in EN 1990 – Basis of structural design. EN 1999 is concerned with requirements for resistance, serviceability, durability and fire resistance of </a:t>
            </a:r>
            <a:r>
              <a:rPr lang="en-US" sz="2800" dirty="0" err="1"/>
              <a:t>aluminium</a:t>
            </a:r>
            <a:r>
              <a:rPr lang="en-US" sz="2800" dirty="0"/>
              <a:t> structures.</a:t>
            </a:r>
            <a:endParaRPr lang="de-DE" sz="2800" dirty="0"/>
          </a:p>
          <a:p>
            <a:endParaRPr lang="en-US" sz="2800" b="1" dirty="0">
              <a:latin typeface="Arial" panose="020B0604020202020204" pitchFamily="34" charset="0"/>
              <a:cs typeface="Arial" panose="020B0604020202020204" pitchFamily="34" charset="0"/>
            </a:endParaRPr>
          </a:p>
        </p:txBody>
      </p:sp>
      <p:pic>
        <p:nvPicPr>
          <p:cNvPr id="4" name="Grafik 3" descr="Logo: Erasmus+"/>
          <p:cNvPicPr/>
          <p:nvPr/>
        </p:nvPicPr>
        <p:blipFill>
          <a:blip r:embed="rId3" cstate="print"/>
          <a:srcRect/>
          <a:stretch>
            <a:fillRect/>
          </a:stretch>
        </p:blipFill>
        <p:spPr bwMode="auto">
          <a:xfrm>
            <a:off x="7524750" y="-7816"/>
            <a:ext cx="1619250" cy="400050"/>
          </a:xfrm>
          <a:prstGeom prst="rect">
            <a:avLst/>
          </a:prstGeom>
          <a:noFill/>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1572" y="366716"/>
            <a:ext cx="1282428" cy="1406100"/>
          </a:xfrm>
          <a:prstGeom prst="rect">
            <a:avLst/>
          </a:prstGeom>
        </p:spPr>
      </p:pic>
    </p:spTree>
    <p:extLst>
      <p:ext uri="{BB962C8B-B14F-4D97-AF65-F5344CB8AC3E}">
        <p14:creationId xmlns:p14="http://schemas.microsoft.com/office/powerpoint/2010/main" val="7098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21</a:t>
            </a:fld>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2" y="2858954"/>
            <a:ext cx="9097928" cy="3511801"/>
          </a:xfrm>
          <a:prstGeom prst="rect">
            <a:avLst/>
          </a:prstGeom>
        </p:spPr>
      </p:pic>
      <p:sp>
        <p:nvSpPr>
          <p:cNvPr id="4" name="Rechteck 3"/>
          <p:cNvSpPr/>
          <p:nvPr/>
        </p:nvSpPr>
        <p:spPr>
          <a:xfrm>
            <a:off x="264235" y="404664"/>
            <a:ext cx="8784976" cy="2369880"/>
          </a:xfrm>
          <a:prstGeom prst="rect">
            <a:avLst/>
          </a:prstGeom>
        </p:spPr>
        <p:txBody>
          <a:bodyPr wrap="square">
            <a:spAutoFit/>
          </a:bodyPr>
          <a:lstStyle/>
          <a:p>
            <a:pPr algn="ctr"/>
            <a:r>
              <a:rPr lang="en-US" sz="3600" b="1" u="sng" dirty="0">
                <a:latin typeface="Arial" panose="020B0604020202020204" pitchFamily="34" charset="0"/>
                <a:cs typeface="Arial" panose="020B0604020202020204" pitchFamily="34" charset="0"/>
              </a:rPr>
              <a:t>Parts</a:t>
            </a:r>
          </a:p>
          <a:p>
            <a:r>
              <a:rPr lang="en-US" sz="2800" b="1" dirty="0">
                <a:latin typeface="Arial" panose="020B0604020202020204" pitchFamily="34" charset="0"/>
                <a:cs typeface="Arial" panose="020B0604020202020204" pitchFamily="34" charset="0"/>
              </a:rPr>
              <a:t>Each of the codes (except EN 1990) is divided into a number of Parts covering specific aspects of the subject. In total there are 58 EN </a:t>
            </a:r>
            <a:r>
              <a:rPr lang="en-US" sz="2800" b="1" dirty="0" err="1">
                <a:latin typeface="Arial" panose="020B0604020202020204" pitchFamily="34" charset="0"/>
                <a:cs typeface="Arial" panose="020B0604020202020204" pitchFamily="34" charset="0"/>
              </a:rPr>
              <a:t>Eurocode</a:t>
            </a:r>
            <a:r>
              <a:rPr lang="en-US" sz="2800" b="1" dirty="0">
                <a:latin typeface="Arial" panose="020B0604020202020204" pitchFamily="34" charset="0"/>
                <a:cs typeface="Arial" panose="020B0604020202020204" pitchFamily="34" charset="0"/>
              </a:rPr>
              <a:t> parts distributed in the ten </a:t>
            </a:r>
            <a:r>
              <a:rPr lang="en-US" sz="2800" b="1" dirty="0" err="1">
                <a:latin typeface="Arial" panose="020B0604020202020204" pitchFamily="34" charset="0"/>
                <a:cs typeface="Arial" panose="020B0604020202020204" pitchFamily="34" charset="0"/>
              </a:rPr>
              <a:t>Eurocodes</a:t>
            </a:r>
            <a:r>
              <a:rPr lang="en-US" sz="2800" b="1" dirty="0">
                <a:latin typeface="Arial" panose="020B0604020202020204" pitchFamily="34" charset="0"/>
                <a:cs typeface="Arial" panose="020B0604020202020204" pitchFamily="34" charset="0"/>
              </a:rPr>
              <a:t> (EN 1990 – 1999).</a:t>
            </a:r>
          </a:p>
        </p:txBody>
      </p:sp>
      <p:pic>
        <p:nvPicPr>
          <p:cNvPr id="5" name="Grafik 4" descr="Logo: Erasmus+"/>
          <p:cNvPicPr/>
          <p:nvPr/>
        </p:nvPicPr>
        <p:blipFill>
          <a:blip r:embed="rId3"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223558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22</a:t>
            </a:fld>
            <a:endParaRPr lang="de-DE"/>
          </a:p>
        </p:txBody>
      </p:sp>
      <p:sp>
        <p:nvSpPr>
          <p:cNvPr id="4" name="Titel 1"/>
          <p:cNvSpPr txBox="1">
            <a:spLocks/>
          </p:cNvSpPr>
          <p:nvPr/>
        </p:nvSpPr>
        <p:spPr>
          <a:xfrm>
            <a:off x="0" y="23310"/>
            <a:ext cx="9144000" cy="66938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800" b="1" u="sng" dirty="0" err="1" smtClean="0">
                <a:latin typeface="Arial" panose="020B0604020202020204" pitchFamily="34" charset="0"/>
                <a:cs typeface="Arial" panose="020B0604020202020204" pitchFamily="34" charset="0"/>
              </a:rPr>
              <a:t>Nationally</a:t>
            </a:r>
            <a:r>
              <a:rPr lang="de-DE" sz="2800" b="1" u="sng" dirty="0" smtClean="0">
                <a:latin typeface="Arial" panose="020B0604020202020204" pitchFamily="34" charset="0"/>
                <a:cs typeface="Arial" panose="020B0604020202020204" pitchFamily="34" charset="0"/>
              </a:rPr>
              <a:t> </a:t>
            </a:r>
            <a:r>
              <a:rPr lang="de-DE" sz="2800" b="1" u="sng" dirty="0" err="1" smtClean="0">
                <a:latin typeface="Arial" panose="020B0604020202020204" pitchFamily="34" charset="0"/>
                <a:cs typeface="Arial" panose="020B0604020202020204" pitchFamily="34" charset="0"/>
              </a:rPr>
              <a:t>Determined</a:t>
            </a:r>
            <a:r>
              <a:rPr lang="de-DE" sz="2800" b="1" u="sng" dirty="0" smtClean="0">
                <a:latin typeface="Arial" panose="020B0604020202020204" pitchFamily="34" charset="0"/>
                <a:cs typeface="Arial" panose="020B0604020202020204" pitchFamily="34" charset="0"/>
              </a:rPr>
              <a:t> Parameters = NDP</a:t>
            </a:r>
          </a:p>
          <a:p>
            <a:pPr algn="l"/>
            <a:endParaRPr lang="en-US" sz="2800" dirty="0" smtClean="0">
              <a:latin typeface="Arial" panose="020B0604020202020204" pitchFamily="34" charset="0"/>
              <a:cs typeface="Arial" panose="020B0604020202020204" pitchFamily="34" charset="0"/>
            </a:endParaRPr>
          </a:p>
          <a:p>
            <a:pPr algn="l"/>
            <a:r>
              <a:rPr lang="en-US" sz="2800" dirty="0" smtClean="0">
                <a:latin typeface="Arial" panose="020B0604020202020204" pitchFamily="34" charset="0"/>
                <a:cs typeface="Arial" panose="020B0604020202020204" pitchFamily="34" charset="0"/>
              </a:rPr>
              <a:t>EN </a:t>
            </a:r>
            <a:r>
              <a:rPr lang="en-US" sz="2800" dirty="0" err="1">
                <a:latin typeface="Arial" panose="020B0604020202020204" pitchFamily="34" charset="0"/>
                <a:cs typeface="Arial" panose="020B0604020202020204" pitchFamily="34" charset="0"/>
              </a:rPr>
              <a:t>Eurocodes</a:t>
            </a:r>
            <a:r>
              <a:rPr lang="en-US" sz="2800" dirty="0">
                <a:latin typeface="Arial" panose="020B0604020202020204" pitchFamily="34" charset="0"/>
                <a:cs typeface="Arial" panose="020B0604020202020204" pitchFamily="34" charset="0"/>
              </a:rPr>
              <a:t> provide for National Choices full sets of recommended values, classes, symbols and alternative methods to be used as Nationally Determined Parameters (NDPs).</a:t>
            </a:r>
            <a:endParaRPr lang="de-DE" sz="2800" b="1" dirty="0">
              <a:latin typeface="Arial" panose="020B0604020202020204" pitchFamily="34" charset="0"/>
              <a:cs typeface="Arial" panose="020B0604020202020204" pitchFamily="34" charset="0"/>
            </a:endParaRPr>
          </a:p>
        </p:txBody>
      </p:sp>
      <p:pic>
        <p:nvPicPr>
          <p:cNvPr id="5" name="Grafik 4" descr="Logo: Erasmus+"/>
          <p:cNvPicPr/>
          <p:nvPr/>
        </p:nvPicPr>
        <p:blipFill>
          <a:blip r:embed="rId2" cstate="print"/>
          <a:srcRect/>
          <a:stretch>
            <a:fillRect/>
          </a:stretch>
        </p:blipFill>
        <p:spPr bwMode="auto">
          <a:xfrm>
            <a:off x="7524750" y="-7816"/>
            <a:ext cx="1619250" cy="400050"/>
          </a:xfrm>
          <a:prstGeom prst="rect">
            <a:avLst/>
          </a:prstGeom>
          <a:noFill/>
        </p:spPr>
      </p:pic>
      <p:pic>
        <p:nvPicPr>
          <p:cNvPr id="3" name="Grafik 2"/>
          <p:cNvPicPr>
            <a:picLocks noChangeAspect="1"/>
          </p:cNvPicPr>
          <p:nvPr/>
        </p:nvPicPr>
        <p:blipFill>
          <a:blip r:embed="rId3"/>
          <a:stretch>
            <a:fillRect/>
          </a:stretch>
        </p:blipFill>
        <p:spPr>
          <a:xfrm>
            <a:off x="3714226" y="4391793"/>
            <a:ext cx="5067719" cy="2284365"/>
          </a:xfrm>
          <a:prstGeom prst="rect">
            <a:avLst/>
          </a:prstGeom>
        </p:spPr>
      </p:pic>
      <p:sp>
        <p:nvSpPr>
          <p:cNvPr id="6" name="Textfeld 5"/>
          <p:cNvSpPr txBox="1"/>
          <p:nvPr/>
        </p:nvSpPr>
        <p:spPr>
          <a:xfrm>
            <a:off x="107504" y="5056921"/>
            <a:ext cx="3472408" cy="954107"/>
          </a:xfrm>
          <a:prstGeom prst="rect">
            <a:avLst/>
          </a:prstGeom>
          <a:noFill/>
        </p:spPr>
        <p:txBody>
          <a:bodyPr wrap="square" rtlCol="0">
            <a:spAutoFit/>
          </a:bodyPr>
          <a:lstStyle/>
          <a:p>
            <a:r>
              <a:rPr lang="de-DE" sz="2800" b="1" dirty="0" err="1" smtClean="0">
                <a:latin typeface="Arial" panose="020B0604020202020204" pitchFamily="34" charset="0"/>
                <a:cs typeface="Arial" panose="020B0604020202020204" pitchFamily="34" charset="0"/>
              </a:rPr>
              <a:t>Example</a:t>
            </a:r>
            <a:r>
              <a:rPr lang="de-DE" sz="2800" b="1" dirty="0" smtClean="0">
                <a:latin typeface="Arial" panose="020B0604020202020204" pitchFamily="34" charset="0"/>
                <a:cs typeface="Arial" panose="020B0604020202020204" pitchFamily="34" charset="0"/>
              </a:rPr>
              <a:t>: </a:t>
            </a:r>
          </a:p>
          <a:p>
            <a:r>
              <a:rPr lang="de-DE" sz="2800" b="1" dirty="0" smtClean="0">
                <a:latin typeface="Arial" panose="020B0604020202020204" pitchFamily="34" charset="0"/>
                <a:cs typeface="Arial" panose="020B0604020202020204" pitchFamily="34" charset="0"/>
              </a:rPr>
              <a:t>EN 1992 -1-1 NA</a:t>
            </a:r>
            <a:endParaRPr lang="de-DE" sz="2800" b="1" dirty="0">
              <a:latin typeface="Arial" panose="020B0604020202020204" pitchFamily="34" charset="0"/>
              <a:cs typeface="Arial" panose="020B0604020202020204" pitchFamily="34" charset="0"/>
            </a:endParaRPr>
          </a:p>
        </p:txBody>
      </p:sp>
      <p:sp>
        <p:nvSpPr>
          <p:cNvPr id="7" name="Rechteck 6"/>
          <p:cNvSpPr/>
          <p:nvPr/>
        </p:nvSpPr>
        <p:spPr>
          <a:xfrm>
            <a:off x="0" y="2947587"/>
            <a:ext cx="9124528" cy="1384995"/>
          </a:xfrm>
          <a:prstGeom prst="rect">
            <a:avLst/>
          </a:prstGeom>
        </p:spPr>
        <p:txBody>
          <a:bodyPr wrap="square">
            <a:spAutoFit/>
          </a:bodyPr>
          <a:lstStyle/>
          <a:p>
            <a:r>
              <a:rPr lang="en-US" sz="2800" dirty="0">
                <a:latin typeface="Arial" panose="020B0604020202020204" pitchFamily="34" charset="0"/>
                <a:ea typeface="+mj-ea"/>
                <a:cs typeface="Arial" panose="020B0604020202020204" pitchFamily="34" charset="0"/>
              </a:rPr>
              <a:t>Each country can publish its chosen values for the NDPs in a National Annex that will accompany the </a:t>
            </a:r>
            <a:r>
              <a:rPr lang="en-US" sz="2800" dirty="0" err="1">
                <a:latin typeface="Arial" panose="020B0604020202020204" pitchFamily="34" charset="0"/>
                <a:ea typeface="+mj-ea"/>
                <a:cs typeface="Arial" panose="020B0604020202020204" pitchFamily="34" charset="0"/>
              </a:rPr>
              <a:t>Eurocode</a:t>
            </a:r>
            <a:r>
              <a:rPr lang="en-US" sz="2800" dirty="0">
                <a:latin typeface="Arial" panose="020B0604020202020204" pitchFamily="34" charset="0"/>
                <a:ea typeface="+mj-ea"/>
                <a:cs typeface="Arial" panose="020B0604020202020204" pitchFamily="34" charset="0"/>
              </a:rPr>
              <a:t> part.</a:t>
            </a:r>
            <a:endParaRPr lang="de-DE" sz="28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262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1196752"/>
            <a:ext cx="9108504" cy="5464649"/>
          </a:xfrm>
          <a:prstGeom prst="rect">
            <a:avLst/>
          </a:prstGeom>
        </p:spPr>
      </p:pic>
      <p:sp>
        <p:nvSpPr>
          <p:cNvPr id="4" name="Foliennummernplatzhalter 3"/>
          <p:cNvSpPr>
            <a:spLocks noGrp="1"/>
          </p:cNvSpPr>
          <p:nvPr>
            <p:ph type="sldNum" sz="quarter" idx="12"/>
          </p:nvPr>
        </p:nvSpPr>
        <p:spPr/>
        <p:txBody>
          <a:bodyPr/>
          <a:lstStyle/>
          <a:p>
            <a:fld id="{4C19EC8B-E13B-4851-955C-F7457E224557}" type="slidenum">
              <a:rPr lang="de-DE" smtClean="0"/>
              <a:pPr/>
              <a:t>23</a:t>
            </a:fld>
            <a:endParaRPr lang="de-DE"/>
          </a:p>
        </p:txBody>
      </p:sp>
      <p:pic>
        <p:nvPicPr>
          <p:cNvPr id="5" name="Grafik 4" descr="Logo: Erasmus+"/>
          <p:cNvPicPr/>
          <p:nvPr/>
        </p:nvPicPr>
        <p:blipFill>
          <a:blip r:embed="rId3" cstate="print"/>
          <a:srcRect/>
          <a:stretch>
            <a:fillRect/>
          </a:stretch>
        </p:blipFill>
        <p:spPr bwMode="auto">
          <a:xfrm>
            <a:off x="7524750" y="-7816"/>
            <a:ext cx="1619250" cy="400050"/>
          </a:xfrm>
          <a:prstGeom prst="rect">
            <a:avLst/>
          </a:prstGeom>
          <a:noFill/>
        </p:spPr>
      </p:pic>
      <p:sp>
        <p:nvSpPr>
          <p:cNvPr id="3" name="Textfeld 2"/>
          <p:cNvSpPr txBox="1"/>
          <p:nvPr/>
        </p:nvSpPr>
        <p:spPr>
          <a:xfrm>
            <a:off x="2483768" y="360992"/>
            <a:ext cx="4824536" cy="584775"/>
          </a:xfrm>
          <a:prstGeom prst="rect">
            <a:avLst/>
          </a:prstGeom>
          <a:noFill/>
        </p:spPr>
        <p:txBody>
          <a:bodyPr wrap="square" rtlCol="0">
            <a:spAutoFit/>
          </a:bodyPr>
          <a:lstStyle/>
          <a:p>
            <a:r>
              <a:rPr lang="de-DE" sz="3200" b="1" dirty="0" err="1" smtClean="0">
                <a:latin typeface="Arial" panose="020B0604020202020204" pitchFamily="34" charset="0"/>
                <a:cs typeface="Arial" panose="020B0604020202020204" pitchFamily="34" charset="0"/>
              </a:rPr>
              <a:t>History</a:t>
            </a:r>
            <a:r>
              <a:rPr lang="de-DE" sz="3200" b="1" dirty="0" smtClean="0">
                <a:latin typeface="Arial" panose="020B0604020202020204" pitchFamily="34" charset="0"/>
                <a:cs typeface="Arial" panose="020B0604020202020204" pitchFamily="34" charset="0"/>
              </a:rPr>
              <a:t> </a:t>
            </a:r>
            <a:r>
              <a:rPr lang="de-DE" sz="3200" b="1" dirty="0" err="1" smtClean="0">
                <a:latin typeface="Arial" panose="020B0604020202020204" pitchFamily="34" charset="0"/>
                <a:cs typeface="Arial" panose="020B0604020202020204" pitchFamily="34" charset="0"/>
              </a:rPr>
              <a:t>of</a:t>
            </a:r>
            <a:r>
              <a:rPr lang="de-DE" sz="3200" b="1" dirty="0" smtClean="0">
                <a:latin typeface="Arial" panose="020B0604020202020204" pitchFamily="34" charset="0"/>
                <a:cs typeface="Arial" panose="020B0604020202020204" pitchFamily="34" charset="0"/>
              </a:rPr>
              <a:t> Eurocodes</a:t>
            </a:r>
            <a:endParaRPr lang="de-D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53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7279" y="620688"/>
            <a:ext cx="9036496" cy="5262979"/>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Eurocodes</a:t>
            </a:r>
            <a:r>
              <a:rPr lang="en-US" sz="2800" dirty="0">
                <a:latin typeface="Arial" panose="020B0604020202020204" pitchFamily="34" charset="0"/>
                <a:cs typeface="Arial" panose="020B0604020202020204" pitchFamily="34" charset="0"/>
              </a:rPr>
              <a:t> started to be developed from 1975. It can be seen as </a:t>
            </a:r>
            <a:r>
              <a:rPr lang="en-US" sz="2800" dirty="0" smtClean="0">
                <a:latin typeface="Arial" panose="020B0604020202020204" pitchFamily="34" charset="0"/>
                <a:cs typeface="Arial" panose="020B0604020202020204" pitchFamily="34" charset="0"/>
              </a:rPr>
              <a:t>part </a:t>
            </a:r>
            <a:r>
              <a:rPr lang="en-US" sz="2800" dirty="0">
                <a:latin typeface="Arial" panose="020B0604020202020204" pitchFamily="34" charset="0"/>
                <a:cs typeface="Arial" panose="020B0604020202020204" pitchFamily="34" charset="0"/>
              </a:rPr>
              <a:t>of </a:t>
            </a:r>
            <a:r>
              <a:rPr lang="en-US" sz="2800" dirty="0" smtClean="0">
                <a:latin typeface="Arial" panose="020B0604020202020204" pitchFamily="34" charset="0"/>
                <a:cs typeface="Arial" panose="020B0604020202020204" pitchFamily="34" charset="0"/>
              </a:rPr>
              <a:t>the results </a:t>
            </a:r>
            <a:r>
              <a:rPr lang="en-US" sz="2800" dirty="0">
                <a:latin typeface="Arial" panose="020B0604020202020204" pitchFamily="34" charset="0"/>
                <a:cs typeface="Arial" panose="020B0604020202020204" pitchFamily="34" charset="0"/>
              </a:rPr>
              <a:t>from Treaty of Rome back in 1957, which was signed </a:t>
            </a:r>
            <a:r>
              <a:rPr lang="en-US" sz="2800" dirty="0" smtClean="0">
                <a:latin typeface="Arial" panose="020B0604020202020204" pitchFamily="34" charset="0"/>
                <a:cs typeface="Arial" panose="020B0604020202020204" pitchFamily="34" charset="0"/>
              </a:rPr>
              <a:t>to </a:t>
            </a:r>
            <a:r>
              <a:rPr lang="en-US" sz="2800" dirty="0">
                <a:latin typeface="Arial" panose="020B0604020202020204" pitchFamily="34" charset="0"/>
                <a:cs typeface="Arial" panose="020B0604020202020204" pitchFamily="34" charset="0"/>
              </a:rPr>
              <a:t>remove </a:t>
            </a:r>
            <a:r>
              <a:rPr lang="en-US" sz="2800" dirty="0" smtClean="0">
                <a:latin typeface="Arial" panose="020B0604020202020204" pitchFamily="34" charset="0"/>
                <a:cs typeface="Arial" panose="020B0604020202020204" pitchFamily="34" charset="0"/>
              </a:rPr>
              <a:t>barriers </a:t>
            </a:r>
            <a:r>
              <a:rPr lang="en-US" sz="2800" dirty="0">
                <a:latin typeface="Arial" panose="020B0604020202020204" pitchFamily="34" charset="0"/>
                <a:cs typeface="Arial" panose="020B0604020202020204" pitchFamily="34" charset="0"/>
              </a:rPr>
              <a:t>to trade and to harmonize technical specifications </a:t>
            </a:r>
            <a:r>
              <a:rPr lang="en-US" sz="2800" dirty="0" smtClean="0">
                <a:latin typeface="Arial" panose="020B0604020202020204" pitchFamily="34" charset="0"/>
                <a:cs typeface="Arial" panose="020B0604020202020204" pitchFamily="34" charset="0"/>
              </a:rPr>
              <a:t>inside </a:t>
            </a:r>
            <a:r>
              <a:rPr lang="en-US" sz="2800" dirty="0">
                <a:latin typeface="Arial" panose="020B0604020202020204" pitchFamily="34" charset="0"/>
                <a:cs typeface="Arial" panose="020B0604020202020204" pitchFamily="34" charset="0"/>
              </a:rPr>
              <a:t>Europe. In </a:t>
            </a:r>
            <a:r>
              <a:rPr lang="en-US" sz="2800" dirty="0" smtClean="0">
                <a:latin typeface="Arial" panose="020B0604020202020204" pitchFamily="34" charset="0"/>
                <a:cs typeface="Arial" panose="020B0604020202020204" pitchFamily="34" charset="0"/>
              </a:rPr>
              <a:t>1989</a:t>
            </a:r>
            <a:r>
              <a:rPr lang="en-US" sz="2800" dirty="0">
                <a:latin typeface="Arial" panose="020B0604020202020204" pitchFamily="34" charset="0"/>
                <a:cs typeface="Arial" panose="020B0604020202020204" pitchFamily="34" charset="0"/>
              </a:rPr>
              <a:t>, European Committee for Standardization (</a:t>
            </a:r>
            <a:r>
              <a:rPr lang="en-US" sz="2800" b="1" dirty="0">
                <a:latin typeface="Arial" panose="020B0604020202020204" pitchFamily="34" charset="0"/>
                <a:cs typeface="Arial" panose="020B0604020202020204" pitchFamily="34" charset="0"/>
              </a:rPr>
              <a:t>the </a:t>
            </a:r>
            <a:r>
              <a:rPr lang="en-US" sz="2800" b="1" dirty="0" err="1">
                <a:latin typeface="Arial" panose="020B0604020202020204" pitchFamily="34" charset="0"/>
                <a:cs typeface="Arial" panose="020B0604020202020204" pitchFamily="34" charset="0"/>
              </a:rPr>
              <a:t>Comite</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Europeen</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de </a:t>
            </a:r>
            <a:r>
              <a:rPr lang="en-US" sz="2800" b="1" dirty="0" err="1" smtClean="0">
                <a:latin typeface="Arial" panose="020B0604020202020204" pitchFamily="34" charset="0"/>
                <a:cs typeface="Arial" panose="020B0604020202020204" pitchFamily="34" charset="0"/>
              </a:rPr>
              <a:t>Normalisation</a:t>
            </a:r>
            <a:r>
              <a:rPr lang="en-US" sz="2800" b="1" dirty="0">
                <a:latin typeface="Arial" panose="020B0604020202020204" pitchFamily="34" charset="0"/>
                <a:cs typeface="Arial" panose="020B0604020202020204" pitchFamily="34" charset="0"/>
              </a:rPr>
              <a:t>, CEN</a:t>
            </a:r>
            <a:r>
              <a:rPr lang="en-US" sz="2800" dirty="0">
                <a:latin typeface="Arial" panose="020B0604020202020204" pitchFamily="34" charset="0"/>
                <a:cs typeface="Arial" panose="020B0604020202020204" pitchFamily="34" charset="0"/>
              </a:rPr>
              <a:t>) continued the work and started in the </a:t>
            </a:r>
            <a:r>
              <a:rPr lang="en-US" sz="2800" dirty="0" smtClean="0">
                <a:latin typeface="Arial" panose="020B0604020202020204" pitchFamily="34" charset="0"/>
                <a:cs typeface="Arial" panose="020B0604020202020204" pitchFamily="34" charset="0"/>
              </a:rPr>
              <a:t>next </a:t>
            </a:r>
            <a:r>
              <a:rPr lang="en-US" sz="2800" dirty="0">
                <a:latin typeface="Arial" panose="020B0604020202020204" pitchFamily="34" charset="0"/>
                <a:cs typeface="Arial" panose="020B0604020202020204" pitchFamily="34" charset="0"/>
              </a:rPr>
              <a:t>year on </a:t>
            </a:r>
            <a:r>
              <a:rPr lang="en-US" sz="2800" dirty="0" smtClean="0">
                <a:latin typeface="Arial" panose="020B0604020202020204" pitchFamily="34" charset="0"/>
                <a:cs typeface="Arial" panose="020B0604020202020204" pitchFamily="34" charset="0"/>
              </a:rPr>
              <a:t>developing </a:t>
            </a:r>
            <a:r>
              <a:rPr lang="en-US" sz="2800" dirty="0">
                <a:latin typeface="Arial" panose="020B0604020202020204" pitchFamily="34" charset="0"/>
                <a:cs typeface="Arial" panose="020B0604020202020204" pitchFamily="34" charset="0"/>
              </a:rPr>
              <a:t>European Pre-Standards (denoted ENVs). In 1992, ENVs </a:t>
            </a:r>
            <a:r>
              <a:rPr lang="en-US" sz="2800" dirty="0" smtClean="0">
                <a:latin typeface="Arial" panose="020B0604020202020204" pitchFamily="34" charset="0"/>
                <a:cs typeface="Arial" panose="020B0604020202020204" pitchFamily="34" charset="0"/>
              </a:rPr>
              <a:t>were published</a:t>
            </a:r>
            <a:r>
              <a:rPr lang="en-US" sz="2800" dirty="0">
                <a:latin typeface="Arial" panose="020B0604020202020204" pitchFamily="34" charset="0"/>
                <a:cs typeface="Arial" panose="020B0604020202020204" pitchFamily="34" charset="0"/>
              </a:rPr>
              <a:t>. This Pre-Standards had 3 validity years and were </a:t>
            </a:r>
            <a:r>
              <a:rPr lang="en-US" sz="2800" dirty="0" smtClean="0">
                <a:latin typeface="Arial" panose="020B0604020202020204" pitchFamily="34" charset="0"/>
                <a:cs typeface="Arial" panose="020B0604020202020204" pitchFamily="34" charset="0"/>
              </a:rPr>
              <a:t>co-exist </a:t>
            </a:r>
            <a:r>
              <a:rPr lang="en-US" sz="2800" dirty="0">
                <a:latin typeface="Arial" panose="020B0604020202020204" pitchFamily="34" charset="0"/>
                <a:cs typeface="Arial" panose="020B0604020202020204" pitchFamily="34" charset="0"/>
              </a:rPr>
              <a:t>with </a:t>
            </a:r>
            <a:r>
              <a:rPr lang="en-US" sz="2800" dirty="0" smtClean="0">
                <a:latin typeface="Arial" panose="020B0604020202020204" pitchFamily="34" charset="0"/>
                <a:cs typeface="Arial" panose="020B0604020202020204" pitchFamily="34" charset="0"/>
              </a:rPr>
              <a:t>national </a:t>
            </a:r>
            <a:r>
              <a:rPr lang="en-US" sz="2800" dirty="0">
                <a:latin typeface="Arial" panose="020B0604020202020204" pitchFamily="34" charset="0"/>
                <a:cs typeface="Arial" panose="020B0604020202020204" pitchFamily="34" charset="0"/>
              </a:rPr>
              <a:t>standards. Based on the comments and advises on </a:t>
            </a:r>
            <a:r>
              <a:rPr lang="en-US" sz="2800" dirty="0" smtClean="0">
                <a:latin typeface="Arial" panose="020B0604020202020204" pitchFamily="34" charset="0"/>
                <a:cs typeface="Arial" panose="020B0604020202020204" pitchFamily="34" charset="0"/>
              </a:rPr>
              <a:t>ENVs</a:t>
            </a:r>
            <a:r>
              <a:rPr lang="en-US" sz="2800" dirty="0">
                <a:latin typeface="Arial" panose="020B0604020202020204" pitchFamily="34" charset="0"/>
                <a:cs typeface="Arial" panose="020B0604020202020204" pitchFamily="34" charset="0"/>
              </a:rPr>
              <a:t>, conversion </a:t>
            </a:r>
            <a:r>
              <a:rPr lang="en-US" sz="2800" dirty="0" smtClean="0">
                <a:latin typeface="Arial" panose="020B0604020202020204" pitchFamily="34" charset="0"/>
                <a:cs typeface="Arial" panose="020B0604020202020204" pitchFamily="34" charset="0"/>
              </a:rPr>
              <a:t>of </a:t>
            </a:r>
            <a:r>
              <a:rPr lang="en-US" sz="2800" dirty="0">
                <a:latin typeface="Arial" panose="020B0604020202020204" pitchFamily="34" charset="0"/>
                <a:cs typeface="Arial" panose="020B0604020202020204" pitchFamily="34" charset="0"/>
              </a:rPr>
              <a:t>ENV to EN started in 1998 by CEN members. </a:t>
            </a:r>
            <a:endParaRPr lang="en-US" sz="2800" dirty="0" smtClean="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12"/>
          </p:nvPr>
        </p:nvSpPr>
        <p:spPr/>
        <p:txBody>
          <a:bodyPr/>
          <a:lstStyle/>
          <a:p>
            <a:fld id="{4C19EC8B-E13B-4851-955C-F7457E224557}" type="slidenum">
              <a:rPr lang="de-DE" smtClean="0"/>
              <a:pPr/>
              <a:t>24</a:t>
            </a:fld>
            <a:endParaRPr lang="de-DE"/>
          </a:p>
        </p:txBody>
      </p:sp>
      <p:pic>
        <p:nvPicPr>
          <p:cNvPr id="4" name="Grafik 3" descr="Logo: Erasmus+"/>
          <p:cNvPicPr/>
          <p:nvPr/>
        </p:nvPicPr>
        <p:blipFill>
          <a:blip r:embed="rId2"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2193448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C19EC8B-E13B-4851-955C-F7457E224557}" type="slidenum">
              <a:rPr lang="de-DE" smtClean="0"/>
              <a:pPr/>
              <a:t>25</a:t>
            </a:fld>
            <a:endParaRPr lang="de-DE"/>
          </a:p>
        </p:txBody>
      </p:sp>
      <p:sp>
        <p:nvSpPr>
          <p:cNvPr id="5" name="Rechteck 4"/>
          <p:cNvSpPr/>
          <p:nvPr/>
        </p:nvSpPr>
        <p:spPr>
          <a:xfrm>
            <a:off x="0" y="865914"/>
            <a:ext cx="9108504" cy="5016758"/>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The first generation of </a:t>
            </a:r>
            <a:r>
              <a:rPr lang="en-US" sz="3200" b="1" dirty="0" err="1">
                <a:latin typeface="Arial" panose="020B0604020202020204" pitchFamily="34" charset="0"/>
                <a:cs typeface="Arial" panose="020B0604020202020204" pitchFamily="34" charset="0"/>
              </a:rPr>
              <a:t>Eurocodes</a:t>
            </a:r>
            <a:r>
              <a:rPr lang="en-US" sz="3200" b="1" dirty="0">
                <a:latin typeface="Arial" panose="020B0604020202020204" pitchFamily="34" charset="0"/>
                <a:cs typeface="Arial" panose="020B0604020202020204" pitchFamily="34" charset="0"/>
              </a:rPr>
              <a:t> were completely published at 2007, after that the implementation </a:t>
            </a:r>
            <a:r>
              <a:rPr lang="en-US" sz="3200" b="1" dirty="0" err="1" smtClean="0">
                <a:latin typeface="Arial" panose="020B0604020202020204" pitchFamily="34" charset="0"/>
                <a:cs typeface="Arial" panose="020B0604020202020204" pitchFamily="34" charset="0"/>
              </a:rPr>
              <a:t>programme</a:t>
            </a: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entered the Coexistence Period, during which the EN </a:t>
            </a:r>
            <a:r>
              <a:rPr lang="en-US" sz="3200" b="1" dirty="0" err="1">
                <a:latin typeface="Arial" panose="020B0604020202020204" pitchFamily="34" charset="0"/>
                <a:cs typeface="Arial" panose="020B0604020202020204" pitchFamily="34" charset="0"/>
              </a:rPr>
              <a:t>Eurocodes</a:t>
            </a:r>
            <a:r>
              <a:rPr lang="en-US" sz="3200" b="1" dirty="0">
                <a:latin typeface="Arial" panose="020B0604020202020204" pitchFamily="34" charset="0"/>
                <a:cs typeface="Arial" panose="020B0604020202020204" pitchFamily="34" charset="0"/>
              </a:rPr>
              <a:t> were used in parallel with National Standards that have the same scope. </a:t>
            </a:r>
            <a:endParaRPr lang="en-US" sz="3200"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Afterwards </a:t>
            </a:r>
            <a:r>
              <a:rPr lang="en-US" sz="3200" b="1" dirty="0">
                <a:latin typeface="Arial" panose="020B0604020202020204" pitchFamily="34" charset="0"/>
                <a:cs typeface="Arial" panose="020B0604020202020204" pitchFamily="34" charset="0"/>
              </a:rPr>
              <a:t>in more and more Europe state members, EN </a:t>
            </a:r>
            <a:r>
              <a:rPr lang="en-US" sz="3200" b="1" dirty="0" err="1">
                <a:latin typeface="Arial" panose="020B0604020202020204" pitchFamily="34" charset="0"/>
                <a:cs typeface="Arial" panose="020B0604020202020204" pitchFamily="34" charset="0"/>
              </a:rPr>
              <a:t>Eurocodes</a:t>
            </a:r>
            <a:r>
              <a:rPr lang="en-US" sz="3200" b="1" dirty="0">
                <a:latin typeface="Arial" panose="020B0604020202020204" pitchFamily="34" charset="0"/>
                <a:cs typeface="Arial" panose="020B0604020202020204" pitchFamily="34" charset="0"/>
              </a:rPr>
              <a:t> replaced the original National standards. </a:t>
            </a:r>
          </a:p>
        </p:txBody>
      </p:sp>
      <p:pic>
        <p:nvPicPr>
          <p:cNvPr id="6" name="Grafik 5" descr="Logo: Erasmus+"/>
          <p:cNvPicPr/>
          <p:nvPr/>
        </p:nvPicPr>
        <p:blipFill>
          <a:blip r:embed="rId2"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300823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600203"/>
            <a:ext cx="8363272" cy="4525963"/>
          </a:xfrm>
        </p:spPr>
        <p:txBody>
          <a:bodyPr/>
          <a:lstStyle/>
          <a:p>
            <a:pPr marL="0" indent="0">
              <a:buNone/>
            </a:pPr>
            <a:r>
              <a:rPr lang="en-US" b="1" dirty="0">
                <a:latin typeface="Arial" panose="020B0604020202020204" pitchFamily="34" charset="0"/>
                <a:cs typeface="Arial" panose="020B0604020202020204" pitchFamily="34" charset="0"/>
              </a:rPr>
              <a:t>The second generation of </a:t>
            </a:r>
            <a:r>
              <a:rPr lang="en-US" b="1" dirty="0" err="1">
                <a:latin typeface="Arial" panose="020B0604020202020204" pitchFamily="34" charset="0"/>
                <a:cs typeface="Arial" panose="020B0604020202020204" pitchFamily="34" charset="0"/>
              </a:rPr>
              <a:t>Eurocodes</a:t>
            </a:r>
            <a:r>
              <a:rPr lang="en-US" b="1" dirty="0">
                <a:latin typeface="Arial" panose="020B0604020202020204" pitchFamily="34" charset="0"/>
                <a:cs typeface="Arial" panose="020B0604020202020204" pitchFamily="34" charset="0"/>
              </a:rPr>
              <a:t> will be published in 2020, in which the first generation will be amended and extend by adding new Codes such as codes for design of glass structures</a:t>
            </a:r>
          </a:p>
          <a:p>
            <a:endParaRPr lang="de-DE" dirty="0"/>
          </a:p>
        </p:txBody>
      </p:sp>
      <p:sp>
        <p:nvSpPr>
          <p:cNvPr id="4" name="Foliennummernplatzhalter 3"/>
          <p:cNvSpPr>
            <a:spLocks noGrp="1"/>
          </p:cNvSpPr>
          <p:nvPr>
            <p:ph type="sldNum" sz="quarter" idx="12"/>
          </p:nvPr>
        </p:nvSpPr>
        <p:spPr/>
        <p:txBody>
          <a:bodyPr/>
          <a:lstStyle/>
          <a:p>
            <a:fld id="{4C19EC8B-E13B-4851-955C-F7457E224557}" type="slidenum">
              <a:rPr lang="de-DE" smtClean="0"/>
              <a:pPr/>
              <a:t>26</a:t>
            </a:fld>
            <a:endParaRPr lang="de-DE"/>
          </a:p>
        </p:txBody>
      </p:sp>
      <p:pic>
        <p:nvPicPr>
          <p:cNvPr id="5" name="Grafik 4" descr="Logo: Erasmus+"/>
          <p:cNvPicPr/>
          <p:nvPr/>
        </p:nvPicPr>
        <p:blipFill>
          <a:blip r:embed="rId2"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857532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27</a:t>
            </a:fld>
            <a:endParaRPr lang="de-DE"/>
          </a:p>
        </p:txBody>
      </p:sp>
      <p:sp>
        <p:nvSpPr>
          <p:cNvPr id="3" name="Rechteck 2"/>
          <p:cNvSpPr/>
          <p:nvPr/>
        </p:nvSpPr>
        <p:spPr>
          <a:xfrm>
            <a:off x="1603392" y="677770"/>
            <a:ext cx="5722207" cy="584775"/>
          </a:xfrm>
          <a:prstGeom prst="rect">
            <a:avLst/>
          </a:prstGeom>
        </p:spPr>
        <p:txBody>
          <a:bodyPr wrap="none">
            <a:spAutoFit/>
          </a:bodyPr>
          <a:lstStyle/>
          <a:p>
            <a:r>
              <a:rPr lang="de-DE" sz="3200" b="1" dirty="0" err="1">
                <a:latin typeface="Arial" panose="020B0604020202020204" pitchFamily="34" charset="0"/>
                <a:cs typeface="Arial" panose="020B0604020202020204" pitchFamily="34" charset="0"/>
              </a:rPr>
              <a:t>Frequently</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Asked</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Questions</a:t>
            </a:r>
            <a:endParaRPr lang="de-DE" sz="3200" b="1" dirty="0">
              <a:latin typeface="Arial" panose="020B0604020202020204" pitchFamily="34" charset="0"/>
              <a:cs typeface="Arial" panose="020B0604020202020204" pitchFamily="34" charset="0"/>
            </a:endParaRPr>
          </a:p>
        </p:txBody>
      </p:sp>
      <p:sp>
        <p:nvSpPr>
          <p:cNvPr id="4" name="Rechteck 3"/>
          <p:cNvSpPr/>
          <p:nvPr/>
        </p:nvSpPr>
        <p:spPr>
          <a:xfrm>
            <a:off x="179512" y="6316511"/>
            <a:ext cx="8208912" cy="369332"/>
          </a:xfrm>
          <a:prstGeom prst="rect">
            <a:avLst/>
          </a:prstGeom>
        </p:spPr>
        <p:txBody>
          <a:bodyPr wrap="square">
            <a:spAutoFit/>
          </a:bodyPr>
          <a:lstStyle/>
          <a:p>
            <a:r>
              <a:rPr lang="de-DE" dirty="0"/>
              <a:t>http://www.standardsforhighways.co.uk/ha/standards/tech_info/eurocodes/faq.htm</a:t>
            </a:r>
          </a:p>
        </p:txBody>
      </p:sp>
      <p:pic>
        <p:nvPicPr>
          <p:cNvPr id="5" name="Grafik 4" descr="Logo: Erasmus+"/>
          <p:cNvPicPr/>
          <p:nvPr/>
        </p:nvPicPr>
        <p:blipFill>
          <a:blip r:embed="rId2" cstate="print"/>
          <a:srcRect/>
          <a:stretch>
            <a:fillRect/>
          </a:stretch>
        </p:blipFill>
        <p:spPr bwMode="auto">
          <a:xfrm>
            <a:off x="7524750" y="-7816"/>
            <a:ext cx="1619250" cy="400050"/>
          </a:xfrm>
          <a:prstGeom prst="rect">
            <a:avLst/>
          </a:prstGeom>
          <a:noFill/>
        </p:spPr>
      </p:pic>
      <p:sp>
        <p:nvSpPr>
          <p:cNvPr id="7" name="Rectangle 1"/>
          <p:cNvSpPr>
            <a:spLocks noChangeArrowheads="1"/>
          </p:cNvSpPr>
          <p:nvPr/>
        </p:nvSpPr>
        <p:spPr bwMode="auto">
          <a:xfrm>
            <a:off x="-70631" y="4050081"/>
            <a:ext cx="8172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1" i="0" u="none" strike="noStrike" cap="none" normalizeH="0" baseline="0" dirty="0" smtClean="0">
                <a:ln>
                  <a:noFill/>
                </a:ln>
                <a:solidFill>
                  <a:schemeClr val="tx1"/>
                </a:solidFill>
                <a:effectLst/>
                <a:latin typeface="Arial" panose="020B0604020202020204" pitchFamily="34" charset="0"/>
              </a:rPr>
              <a:t>Will </a:t>
            </a:r>
            <a:r>
              <a:rPr kumimoji="0" lang="de-DE" altLang="de-DE" sz="2000" b="1" i="0" u="none" strike="noStrike" cap="none" normalizeH="0" baseline="0" dirty="0" err="1" smtClean="0">
                <a:ln>
                  <a:noFill/>
                </a:ln>
                <a:solidFill>
                  <a:schemeClr val="tx1"/>
                </a:solidFill>
                <a:effectLst/>
                <a:latin typeface="Arial" panose="020B0604020202020204" pitchFamily="34" charset="0"/>
              </a:rPr>
              <a:t>Eurocode</a:t>
            </a:r>
            <a:r>
              <a:rPr kumimoji="0" lang="de-DE" altLang="de-DE" sz="2000" b="1" i="0" u="none" strike="noStrike" cap="none" normalizeH="0" baseline="0" dirty="0" smtClean="0">
                <a:ln>
                  <a:noFill/>
                </a:ln>
                <a:solidFill>
                  <a:schemeClr val="tx1"/>
                </a:solidFill>
                <a:effectLst/>
                <a:latin typeface="Arial" panose="020B0604020202020204" pitchFamily="34" charset="0"/>
              </a:rPr>
              <a:t> </a:t>
            </a:r>
            <a:r>
              <a:rPr kumimoji="0" lang="de-DE" altLang="de-DE" sz="2000" b="1" i="0" u="none" strike="noStrike" cap="none" normalizeH="0" baseline="0" dirty="0" err="1" smtClean="0">
                <a:ln>
                  <a:noFill/>
                </a:ln>
                <a:solidFill>
                  <a:schemeClr val="tx1"/>
                </a:solidFill>
                <a:effectLst/>
                <a:latin typeface="Arial" panose="020B0604020202020204" pitchFamily="34" charset="0"/>
              </a:rPr>
              <a:t>designs</a:t>
            </a:r>
            <a:r>
              <a:rPr kumimoji="0" lang="de-DE" altLang="de-DE" sz="2000" b="1" i="0" u="none" strike="noStrike" cap="none" normalizeH="0" baseline="0" dirty="0" smtClean="0">
                <a:ln>
                  <a:noFill/>
                </a:ln>
                <a:solidFill>
                  <a:schemeClr val="tx1"/>
                </a:solidFill>
                <a:effectLst/>
                <a:latin typeface="Arial" panose="020B0604020202020204" pitchFamily="34" charset="0"/>
              </a:rPr>
              <a:t> </a:t>
            </a:r>
            <a:r>
              <a:rPr kumimoji="0" lang="de-DE" altLang="de-DE" sz="2000" b="1" i="0" u="none" strike="noStrike" cap="none" normalizeH="0" baseline="0" dirty="0" err="1" smtClean="0">
                <a:ln>
                  <a:noFill/>
                </a:ln>
                <a:solidFill>
                  <a:schemeClr val="tx1"/>
                </a:solidFill>
                <a:effectLst/>
                <a:latin typeface="Arial" panose="020B0604020202020204" pitchFamily="34" charset="0"/>
              </a:rPr>
              <a:t>cost</a:t>
            </a:r>
            <a:r>
              <a:rPr kumimoji="0" lang="de-DE" altLang="de-DE" sz="2000" b="1" i="0" u="none" strike="noStrike" cap="none" normalizeH="0" baseline="0" dirty="0" smtClean="0">
                <a:ln>
                  <a:noFill/>
                </a:ln>
                <a:solidFill>
                  <a:schemeClr val="tx1"/>
                </a:solidFill>
                <a:effectLst/>
                <a:latin typeface="Arial" panose="020B0604020202020204" pitchFamily="34" charset="0"/>
              </a:rPr>
              <a:t> </a:t>
            </a:r>
            <a:r>
              <a:rPr kumimoji="0" lang="de-DE" altLang="de-DE" sz="2000" b="1" i="0" u="none" strike="noStrike" cap="none" normalizeH="0" baseline="0" dirty="0" err="1" smtClean="0">
                <a:ln>
                  <a:noFill/>
                </a:ln>
                <a:solidFill>
                  <a:schemeClr val="tx1"/>
                </a:solidFill>
                <a:effectLst/>
                <a:latin typeface="Arial" panose="020B0604020202020204" pitchFamily="34" charset="0"/>
              </a:rPr>
              <a:t>more</a:t>
            </a:r>
            <a:r>
              <a:rPr kumimoji="0" lang="de-DE" altLang="de-DE" sz="2000" b="1" i="0" u="none" strike="noStrike" cap="none" normalizeH="0" baseline="0" dirty="0" smtClean="0">
                <a:ln>
                  <a:noFill/>
                </a:ln>
                <a:solidFill>
                  <a:schemeClr val="tx1"/>
                </a:solidFill>
                <a:effectLst/>
                <a:latin typeface="Arial" panose="020B0604020202020204" pitchFamily="34" charset="0"/>
              </a:rPr>
              <a:t> </a:t>
            </a:r>
            <a:r>
              <a:rPr kumimoji="0" lang="de-DE" altLang="de-DE" sz="2000" b="1" i="0" u="none" strike="noStrike" cap="none" normalizeH="0" baseline="0" dirty="0" err="1" smtClean="0">
                <a:ln>
                  <a:noFill/>
                </a:ln>
                <a:solidFill>
                  <a:schemeClr val="tx1"/>
                </a:solidFill>
                <a:effectLst/>
                <a:latin typeface="Arial" panose="020B0604020202020204" pitchFamily="34" charset="0"/>
              </a:rPr>
              <a:t>to</a:t>
            </a:r>
            <a:r>
              <a:rPr kumimoji="0" lang="de-DE" altLang="de-DE" sz="2000" b="1" i="0" u="none" strike="noStrike" cap="none" normalizeH="0" baseline="0" dirty="0" smtClean="0">
                <a:ln>
                  <a:noFill/>
                </a:ln>
                <a:solidFill>
                  <a:schemeClr val="tx1"/>
                </a:solidFill>
                <a:effectLst/>
                <a:latin typeface="Arial" panose="020B0604020202020204" pitchFamily="34" charset="0"/>
              </a:rPr>
              <a:t> </a:t>
            </a:r>
            <a:r>
              <a:rPr kumimoji="0" lang="de-DE" altLang="de-DE" sz="2000" b="1" i="0" u="none" strike="noStrike" cap="none" normalizeH="0" baseline="0" dirty="0" err="1" smtClean="0">
                <a:ln>
                  <a:noFill/>
                </a:ln>
                <a:solidFill>
                  <a:schemeClr val="tx1"/>
                </a:solidFill>
                <a:effectLst/>
                <a:latin typeface="Arial" panose="020B0604020202020204" pitchFamily="34" charset="0"/>
              </a:rPr>
              <a:t>construct</a:t>
            </a:r>
            <a:r>
              <a:rPr kumimoji="0" lang="de-DE" altLang="de-DE" sz="2000" b="1"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smtClean="0">
                <a:ln>
                  <a:noFill/>
                </a:ln>
                <a:solidFill>
                  <a:schemeClr val="tx1"/>
                </a:solidFill>
                <a:effectLst/>
                <a:latin typeface="Arial" panose="020B0604020202020204" pitchFamily="34" charset="0"/>
              </a:rPr>
              <a:t>The </a:t>
            </a:r>
            <a:r>
              <a:rPr kumimoji="0" lang="de-DE" altLang="de-DE" sz="2000" b="0" i="0" u="none" strike="noStrike" cap="none" normalizeH="0" baseline="0" dirty="0" err="1" smtClean="0">
                <a:ln>
                  <a:noFill/>
                </a:ln>
                <a:solidFill>
                  <a:schemeClr val="tx1"/>
                </a:solidFill>
                <a:effectLst/>
                <a:latin typeface="Arial" panose="020B0604020202020204" pitchFamily="34" charset="0"/>
              </a:rPr>
              <a:t>numerous</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studies</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carried</a:t>
            </a:r>
            <a:r>
              <a:rPr kumimoji="0" lang="de-DE" altLang="de-DE" sz="2000" b="0" i="0" u="none" strike="noStrike" cap="none" normalizeH="0" baseline="0" dirty="0" smtClean="0">
                <a:ln>
                  <a:noFill/>
                </a:ln>
                <a:solidFill>
                  <a:schemeClr val="tx1"/>
                </a:solidFill>
                <a:effectLst/>
                <a:latin typeface="Arial" panose="020B0604020202020204" pitchFamily="34" charset="0"/>
              </a:rPr>
              <a:t> out so </a:t>
            </a:r>
            <a:r>
              <a:rPr kumimoji="0" lang="de-DE" altLang="de-DE" sz="2000" b="0" i="0" u="none" strike="noStrike" cap="none" normalizeH="0" baseline="0" dirty="0" err="1" smtClean="0">
                <a:ln>
                  <a:noFill/>
                </a:ln>
                <a:solidFill>
                  <a:schemeClr val="tx1"/>
                </a:solidFill>
                <a:effectLst/>
                <a:latin typeface="Arial" panose="020B0604020202020204" pitchFamily="34" charset="0"/>
              </a:rPr>
              <a:t>far</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indicate</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that</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the</a:t>
            </a:r>
            <a:r>
              <a:rPr kumimoji="0" lang="de-DE" altLang="de-DE" sz="2000" b="0" i="0" u="none" strike="noStrike" cap="none" normalizeH="0" baseline="0" dirty="0" smtClean="0">
                <a:ln>
                  <a:noFill/>
                </a:ln>
                <a:solidFill>
                  <a:schemeClr val="tx1"/>
                </a:solidFill>
                <a:effectLst/>
                <a:latin typeface="Arial" panose="020B0604020202020204" pitchFamily="34" charset="0"/>
              </a:rPr>
              <a:t> Eurocodes will </a:t>
            </a:r>
            <a:r>
              <a:rPr kumimoji="0" lang="de-DE" altLang="de-DE" sz="2000" b="0" i="0" u="none" strike="noStrike" cap="none" normalizeH="0" baseline="0" dirty="0" err="1" smtClean="0">
                <a:ln>
                  <a:noFill/>
                </a:ln>
                <a:solidFill>
                  <a:schemeClr val="tx1"/>
                </a:solidFill>
                <a:effectLst/>
                <a:latin typeface="Arial" panose="020B0604020202020204" pitchFamily="34" charset="0"/>
              </a:rPr>
              <a:t>have</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little</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or</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no</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effect</a:t>
            </a:r>
            <a:r>
              <a:rPr kumimoji="0" lang="de-DE" altLang="de-DE" sz="2000" b="0" i="0" u="none" strike="noStrike" cap="none" normalizeH="0" baseline="0" dirty="0" smtClean="0">
                <a:ln>
                  <a:noFill/>
                </a:ln>
                <a:solidFill>
                  <a:schemeClr val="tx1"/>
                </a:solidFill>
                <a:effectLst/>
                <a:latin typeface="Arial" panose="020B0604020202020204" pitchFamily="34" charset="0"/>
              </a:rPr>
              <a:t> on </a:t>
            </a:r>
            <a:r>
              <a:rPr kumimoji="0" lang="de-DE" altLang="de-DE" sz="2000" b="0" i="0" u="none" strike="noStrike" cap="none" normalizeH="0" baseline="0" dirty="0" err="1" smtClean="0">
                <a:ln>
                  <a:noFill/>
                </a:ln>
                <a:solidFill>
                  <a:schemeClr val="tx1"/>
                </a:solidFill>
                <a:effectLst/>
                <a:latin typeface="Arial" panose="020B0604020202020204" pitchFamily="34" charset="0"/>
              </a:rPr>
              <a:t>member</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sizes</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and</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0" u="none" strike="noStrike" cap="none" normalizeH="0" baseline="0" dirty="0" err="1" smtClean="0">
                <a:ln>
                  <a:noFill/>
                </a:ln>
                <a:solidFill>
                  <a:schemeClr val="tx1"/>
                </a:solidFill>
                <a:effectLst/>
                <a:latin typeface="Arial" panose="020B0604020202020204" pitchFamily="34" charset="0"/>
              </a:rPr>
              <a:t>quantities</a:t>
            </a:r>
            <a:r>
              <a:rPr kumimoji="0" lang="de-DE" altLang="de-DE" sz="2000" b="0" i="0" u="none" strike="noStrike" cap="none" normalizeH="0" baseline="0" dirty="0" smtClean="0">
                <a:ln>
                  <a:noFill/>
                </a:ln>
                <a:solidFill>
                  <a:schemeClr val="tx1"/>
                </a:solidFill>
                <a:effectLst/>
                <a:latin typeface="Arial" panose="020B0604020202020204" pitchFamily="34" charset="0"/>
              </a:rPr>
              <a:t> in </a:t>
            </a:r>
            <a:r>
              <a:rPr kumimoji="0" lang="de-DE" altLang="de-DE" sz="2000" b="0" i="0" u="none" strike="noStrike" cap="none" normalizeH="0" baseline="0" dirty="0" err="1" smtClean="0">
                <a:ln>
                  <a:noFill/>
                </a:ln>
                <a:solidFill>
                  <a:schemeClr val="tx1"/>
                </a:solidFill>
                <a:effectLst/>
                <a:latin typeface="Arial" panose="020B0604020202020204" pitchFamily="34" charset="0"/>
              </a:rPr>
              <a:t>common</a:t>
            </a:r>
            <a:r>
              <a:rPr kumimoji="0" lang="de-DE" altLang="de-DE" sz="2000" b="0" i="0" u="none" strike="noStrike" cap="none" normalizeH="0" baseline="0" dirty="0" smtClean="0">
                <a:ln>
                  <a:noFill/>
                </a:ln>
                <a:solidFill>
                  <a:schemeClr val="tx1"/>
                </a:solidFill>
                <a:effectLst/>
                <a:latin typeface="Arial" panose="020B0604020202020204" pitchFamily="34" charset="0"/>
              </a:rPr>
              <a:t> design </a:t>
            </a:r>
            <a:r>
              <a:rPr kumimoji="0" lang="de-DE" altLang="de-DE" sz="2000" b="0" i="0" u="none" strike="noStrike" cap="none" normalizeH="0" baseline="0" dirty="0" err="1" smtClean="0">
                <a:ln>
                  <a:noFill/>
                </a:ln>
                <a:solidFill>
                  <a:schemeClr val="tx1"/>
                </a:solidFill>
                <a:effectLst/>
                <a:latin typeface="Arial" panose="020B0604020202020204" pitchFamily="34" charset="0"/>
              </a:rPr>
              <a:t>situations</a:t>
            </a:r>
            <a:r>
              <a:rPr kumimoji="0" lang="de-DE" altLang="de-DE" sz="2000" b="0" i="0" u="none" strike="noStrike" cap="none" normalizeH="0" baseline="0" dirty="0" smtClean="0">
                <a:ln>
                  <a:noFill/>
                </a:ln>
                <a:solidFill>
                  <a:schemeClr val="tx1"/>
                </a:solidFill>
                <a:effectLst/>
                <a:latin typeface="Arial" panose="020B0604020202020204" pitchFamily="34" charset="0"/>
              </a:rPr>
              <a:t>.</a:t>
            </a:r>
          </a:p>
        </p:txBody>
      </p:sp>
      <p:sp>
        <p:nvSpPr>
          <p:cNvPr id="8" name="Rectangle 2"/>
          <p:cNvSpPr>
            <a:spLocks noChangeArrowheads="1"/>
          </p:cNvSpPr>
          <p:nvPr/>
        </p:nvSpPr>
        <p:spPr bwMode="auto">
          <a:xfrm>
            <a:off x="-70631" y="2132856"/>
            <a:ext cx="80270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2000" b="1" dirty="0">
                <a:latin typeface="Arial" panose="020B0604020202020204" pitchFamily="34" charset="0"/>
              </a:rPr>
              <a:t>Are </a:t>
            </a:r>
            <a:r>
              <a:rPr lang="de-DE" altLang="de-DE" sz="2000" b="1" dirty="0" err="1">
                <a:latin typeface="Arial" panose="020B0604020202020204" pitchFamily="34" charset="0"/>
              </a:rPr>
              <a:t>the</a:t>
            </a:r>
            <a:r>
              <a:rPr lang="de-DE" altLang="de-DE" sz="2000" b="1" dirty="0">
                <a:latin typeface="Arial" panose="020B0604020202020204" pitchFamily="34" charset="0"/>
              </a:rPr>
              <a:t> Eurocodes </a:t>
            </a:r>
            <a:r>
              <a:rPr lang="de-DE" altLang="de-DE" sz="2000" b="1" dirty="0" err="1">
                <a:latin typeface="Arial" panose="020B0604020202020204" pitchFamily="34" charset="0"/>
              </a:rPr>
              <a:t>mandatory</a:t>
            </a:r>
            <a:r>
              <a:rPr lang="de-DE" altLang="de-DE" sz="2000"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2000" dirty="0" err="1">
                <a:latin typeface="Arial" panose="020B0604020202020204" pitchFamily="34" charset="0"/>
              </a:rPr>
              <a:t>Under</a:t>
            </a:r>
            <a:r>
              <a:rPr lang="de-DE" altLang="de-DE" sz="2000" dirty="0">
                <a:latin typeface="Arial" panose="020B0604020202020204" pitchFamily="34" charset="0"/>
              </a:rPr>
              <a:t> </a:t>
            </a:r>
            <a:r>
              <a:rPr lang="de-DE" altLang="de-DE" sz="2000" dirty="0" err="1">
                <a:latin typeface="Arial" panose="020B0604020202020204" pitchFamily="34" charset="0"/>
              </a:rPr>
              <a:t>the</a:t>
            </a:r>
            <a:r>
              <a:rPr lang="de-DE" altLang="de-DE" sz="2000" dirty="0">
                <a:latin typeface="Arial" panose="020B0604020202020204" pitchFamily="34" charset="0"/>
              </a:rPr>
              <a:t> Public </a:t>
            </a:r>
            <a:r>
              <a:rPr lang="de-DE" altLang="de-DE" sz="2000" dirty="0" err="1">
                <a:latin typeface="Arial" panose="020B0604020202020204" pitchFamily="34" charset="0"/>
              </a:rPr>
              <a:t>Procurement</a:t>
            </a:r>
            <a:r>
              <a:rPr lang="de-DE" altLang="de-DE" sz="2000" dirty="0">
                <a:latin typeface="Arial" panose="020B0604020202020204" pitchFamily="34" charset="0"/>
              </a:rPr>
              <a:t> </a:t>
            </a:r>
            <a:r>
              <a:rPr lang="de-DE" altLang="de-DE" sz="2000" dirty="0" err="1">
                <a:latin typeface="Arial" panose="020B0604020202020204" pitchFamily="34" charset="0"/>
              </a:rPr>
              <a:t>Directive</a:t>
            </a:r>
            <a:r>
              <a:rPr lang="de-DE" altLang="de-DE" sz="2000" dirty="0">
                <a:latin typeface="Arial" panose="020B0604020202020204" pitchFamily="34" charset="0"/>
              </a:rPr>
              <a:t>, </a:t>
            </a:r>
            <a:r>
              <a:rPr lang="de-DE" altLang="de-DE" sz="2000" dirty="0" err="1">
                <a:latin typeface="Arial" panose="020B0604020202020204" pitchFamily="34" charset="0"/>
              </a:rPr>
              <a:t>the</a:t>
            </a:r>
            <a:r>
              <a:rPr lang="de-DE" altLang="de-DE" sz="2000" dirty="0">
                <a:latin typeface="Arial" panose="020B0604020202020204" pitchFamily="34" charset="0"/>
              </a:rPr>
              <a:t> Member States must </a:t>
            </a:r>
            <a:r>
              <a:rPr lang="de-DE" altLang="de-DE" sz="2000" dirty="0" err="1">
                <a:latin typeface="Arial" panose="020B0604020202020204" pitchFamily="34" charset="0"/>
              </a:rPr>
              <a:t>accept</a:t>
            </a:r>
            <a:r>
              <a:rPr lang="de-DE" altLang="de-DE" sz="2000" dirty="0">
                <a:latin typeface="Arial" panose="020B0604020202020204" pitchFamily="34" charset="0"/>
              </a:rPr>
              <a:t> </a:t>
            </a:r>
            <a:r>
              <a:rPr lang="de-DE" altLang="de-DE" sz="2000" dirty="0" err="1">
                <a:latin typeface="Arial" panose="020B0604020202020204" pitchFamily="34" charset="0"/>
              </a:rPr>
              <a:t>designs</a:t>
            </a:r>
            <a:r>
              <a:rPr lang="de-DE" altLang="de-DE" sz="2000" dirty="0">
                <a:latin typeface="Arial" panose="020B0604020202020204" pitchFamily="34" charset="0"/>
              </a:rPr>
              <a:t> </a:t>
            </a:r>
            <a:r>
              <a:rPr lang="de-DE" altLang="de-DE" sz="2000" dirty="0" err="1">
                <a:latin typeface="Arial" panose="020B0604020202020204" pitchFamily="34" charset="0"/>
              </a:rPr>
              <a:t>to</a:t>
            </a:r>
            <a:r>
              <a:rPr lang="de-DE" altLang="de-DE" sz="2000" dirty="0">
                <a:latin typeface="Arial" panose="020B0604020202020204" pitchFamily="34" charset="0"/>
              </a:rPr>
              <a:t> </a:t>
            </a:r>
            <a:r>
              <a:rPr lang="de-DE" altLang="de-DE" sz="2000" dirty="0" err="1">
                <a:latin typeface="Arial" panose="020B0604020202020204" pitchFamily="34" charset="0"/>
              </a:rPr>
              <a:t>the</a:t>
            </a:r>
            <a:r>
              <a:rPr lang="de-DE" altLang="de-DE" sz="2000" dirty="0">
                <a:latin typeface="Arial" panose="020B0604020202020204" pitchFamily="34" charset="0"/>
              </a:rPr>
              <a:t> Eurocodes. </a:t>
            </a:r>
          </a:p>
        </p:txBody>
      </p:sp>
    </p:spTree>
    <p:extLst>
      <p:ext uri="{BB962C8B-B14F-4D97-AF65-F5344CB8AC3E}">
        <p14:creationId xmlns:p14="http://schemas.microsoft.com/office/powerpoint/2010/main" val="342882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7012"/>
            <a:ext cx="9144000" cy="6080337"/>
          </a:xfrm>
          <a:prstGeom prst="rect">
            <a:avLst/>
          </a:prstGeom>
        </p:spPr>
      </p:pic>
      <p:sp>
        <p:nvSpPr>
          <p:cNvPr id="3" name="Foliennummernplatzhalter 2"/>
          <p:cNvSpPr>
            <a:spLocks noGrp="1"/>
          </p:cNvSpPr>
          <p:nvPr>
            <p:ph type="sldNum" sz="quarter" idx="12"/>
          </p:nvPr>
        </p:nvSpPr>
        <p:spPr/>
        <p:txBody>
          <a:bodyPr/>
          <a:lstStyle/>
          <a:p>
            <a:fld id="{4C19EC8B-E13B-4851-955C-F7457E224557}" type="slidenum">
              <a:rPr lang="de-DE" smtClean="0"/>
              <a:pPr/>
              <a:t>28</a:t>
            </a:fld>
            <a:endParaRPr lang="de-DE"/>
          </a:p>
        </p:txBody>
      </p:sp>
      <p:pic>
        <p:nvPicPr>
          <p:cNvPr id="4" name="Grafik 3" descr="Logo: Erasmus+"/>
          <p:cNvPicPr/>
          <p:nvPr/>
        </p:nvPicPr>
        <p:blipFill>
          <a:blip r:embed="rId4" cstate="print"/>
          <a:srcRect/>
          <a:stretch>
            <a:fillRect/>
          </a:stretch>
        </p:blipFill>
        <p:spPr bwMode="auto">
          <a:xfrm>
            <a:off x="7524750" y="-7816"/>
            <a:ext cx="1619250" cy="400050"/>
          </a:xfrm>
          <a:prstGeom prst="rect">
            <a:avLst/>
          </a:prstGeom>
          <a:noFill/>
        </p:spPr>
      </p:pic>
      <p:sp>
        <p:nvSpPr>
          <p:cNvPr id="5" name="Rechteck 4"/>
          <p:cNvSpPr/>
          <p:nvPr/>
        </p:nvSpPr>
        <p:spPr>
          <a:xfrm>
            <a:off x="1118912" y="15943"/>
            <a:ext cx="6407460" cy="523220"/>
          </a:xfrm>
          <a:prstGeom prst="rect">
            <a:avLst/>
          </a:prstGeom>
        </p:spPr>
        <p:txBody>
          <a:bodyPr wrap="none">
            <a:spAutoFit/>
          </a:bodyPr>
          <a:lstStyle/>
          <a:p>
            <a:r>
              <a:rPr lang="en-US" sz="2800" b="1" u="sng" dirty="0">
                <a:latin typeface="Arial" panose="020B0604020202020204" pitchFamily="34" charset="0"/>
                <a:cs typeface="Arial" panose="020B0604020202020204" pitchFamily="34" charset="0"/>
              </a:rPr>
              <a:t>Worldwide interest in the </a:t>
            </a:r>
            <a:r>
              <a:rPr lang="en-US" sz="2800" b="1" u="sng" dirty="0" err="1">
                <a:latin typeface="Arial" panose="020B0604020202020204" pitchFamily="34" charset="0"/>
                <a:cs typeface="Arial" panose="020B0604020202020204" pitchFamily="34" charset="0"/>
              </a:rPr>
              <a:t>Eurocodes</a:t>
            </a:r>
            <a:endParaRPr lang="en-US"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195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stretch>
            <a:fillRect/>
          </a:stretch>
        </p:blipFill>
        <p:spPr>
          <a:xfrm>
            <a:off x="284737" y="1052736"/>
            <a:ext cx="8402063" cy="5396981"/>
          </a:xfrm>
          <a:prstGeom prst="rect">
            <a:avLst/>
          </a:prstGeom>
        </p:spPr>
      </p:pic>
      <p:sp>
        <p:nvSpPr>
          <p:cNvPr id="4" name="Foliennummernplatzhalter 3"/>
          <p:cNvSpPr>
            <a:spLocks noGrp="1"/>
          </p:cNvSpPr>
          <p:nvPr>
            <p:ph type="sldNum" sz="quarter" idx="12"/>
          </p:nvPr>
        </p:nvSpPr>
        <p:spPr/>
        <p:txBody>
          <a:bodyPr/>
          <a:lstStyle/>
          <a:p>
            <a:fld id="{4C19EC8B-E13B-4851-955C-F7457E224557}" type="slidenum">
              <a:rPr lang="de-DE" smtClean="0"/>
              <a:pPr/>
              <a:t>29</a:t>
            </a:fld>
            <a:endParaRPr lang="de-DE"/>
          </a:p>
        </p:txBody>
      </p:sp>
      <p:sp>
        <p:nvSpPr>
          <p:cNvPr id="6" name="Rechteck 5"/>
          <p:cNvSpPr/>
          <p:nvPr/>
        </p:nvSpPr>
        <p:spPr>
          <a:xfrm>
            <a:off x="284737" y="394854"/>
            <a:ext cx="7596951" cy="369332"/>
          </a:xfrm>
          <a:prstGeom prst="rect">
            <a:avLst/>
          </a:prstGeom>
        </p:spPr>
        <p:txBody>
          <a:bodyPr wrap="none">
            <a:spAutoFit/>
          </a:bodyPr>
          <a:lstStyle/>
          <a:p>
            <a:r>
              <a:rPr lang="de-DE" b="1" dirty="0" err="1" smtClean="0">
                <a:latin typeface="Arial" panose="020B0604020202020204" pitchFamily="34" charset="0"/>
                <a:cs typeface="Arial" panose="020B0604020202020204" pitchFamily="34" charset="0"/>
              </a:rPr>
              <a:t>Eurocode</a:t>
            </a:r>
            <a:r>
              <a:rPr lang="de-DE" b="1" dirty="0" smtClean="0">
                <a:latin typeface="Arial" panose="020B0604020202020204" pitchFamily="34" charset="0"/>
                <a:cs typeface="Arial" panose="020B0604020202020204" pitchFamily="34" charset="0"/>
              </a:rPr>
              <a:t> </a:t>
            </a:r>
            <a:r>
              <a:rPr lang="de-DE" b="1" dirty="0" err="1" smtClean="0">
                <a:latin typeface="Arial" panose="020B0604020202020204" pitchFamily="34" charset="0"/>
                <a:cs typeface="Arial" panose="020B0604020202020204" pitchFamily="34" charset="0"/>
              </a:rPr>
              <a:t>informations</a:t>
            </a:r>
            <a:r>
              <a:rPr lang="de-DE" b="1" dirty="0" smtClean="0">
                <a:latin typeface="Arial" panose="020B0604020202020204" pitchFamily="34" charset="0"/>
                <a:cs typeface="Arial" panose="020B0604020202020204" pitchFamily="34" charset="0"/>
              </a:rPr>
              <a:t>: http</a:t>
            </a:r>
            <a:r>
              <a:rPr lang="de-DE" b="1" dirty="0">
                <a:latin typeface="Arial" panose="020B0604020202020204" pitchFamily="34" charset="0"/>
                <a:cs typeface="Arial" panose="020B0604020202020204" pitchFamily="34" charset="0"/>
              </a:rPr>
              <a:t>://eurocodes.jrc.ec.europa.eu/home.php</a:t>
            </a:r>
          </a:p>
        </p:txBody>
      </p:sp>
      <p:pic>
        <p:nvPicPr>
          <p:cNvPr id="7" name="Grafik 6" descr="Logo: Erasmus+"/>
          <p:cNvPicPr/>
          <p:nvPr/>
        </p:nvPicPr>
        <p:blipFill>
          <a:blip r:embed="rId3"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381840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3</a:t>
            </a:fld>
            <a:endParaRPr lang="de-DE"/>
          </a:p>
        </p:txBody>
      </p:sp>
      <p:sp>
        <p:nvSpPr>
          <p:cNvPr id="10" name="Rechteck 9"/>
          <p:cNvSpPr/>
          <p:nvPr/>
        </p:nvSpPr>
        <p:spPr>
          <a:xfrm>
            <a:off x="23446" y="25139"/>
            <a:ext cx="8856984" cy="6524863"/>
          </a:xfrm>
          <a:prstGeom prst="rect">
            <a:avLst/>
          </a:prstGeom>
        </p:spPr>
        <p:txBody>
          <a:bodyPr wrap="square">
            <a:spAutoFit/>
          </a:bodyPr>
          <a:lstStyle/>
          <a:p>
            <a:pPr algn="ctr"/>
            <a:r>
              <a:rPr lang="en-US" sz="3600" b="1" u="sng" dirty="0" smtClean="0">
                <a:latin typeface="Arial" panose="020B0604020202020204" pitchFamily="34" charset="0"/>
                <a:cs typeface="Arial" panose="020B0604020202020204" pitchFamily="34" charset="0"/>
              </a:rPr>
              <a:t>Abbreviations:</a:t>
            </a:r>
          </a:p>
          <a:p>
            <a:r>
              <a:rPr lang="en-US" sz="2800" b="1" dirty="0">
                <a:latin typeface="Arial" panose="020B0604020202020204" pitchFamily="34" charset="0"/>
                <a:cs typeface="Arial" panose="020B0604020202020204" pitchFamily="34" charset="0"/>
              </a:rPr>
              <a:t>EC: 	</a:t>
            </a:r>
            <a:r>
              <a:rPr lang="en-US" sz="2800" b="1" u="sng" dirty="0" err="1" smtClean="0">
                <a:latin typeface="Arial" panose="020B0604020202020204" pitchFamily="34" charset="0"/>
                <a:cs typeface="Arial" panose="020B0604020202020204" pitchFamily="34" charset="0"/>
              </a:rPr>
              <a:t>E</a:t>
            </a:r>
            <a:r>
              <a:rPr lang="en-US" sz="2800" b="1" dirty="0" err="1" smtClean="0">
                <a:latin typeface="Arial" panose="020B0604020202020204" pitchFamily="34" charset="0"/>
                <a:cs typeface="Arial" panose="020B0604020202020204" pitchFamily="34" charset="0"/>
              </a:rPr>
              <a:t>uro</a:t>
            </a:r>
            <a:r>
              <a:rPr lang="en-US" sz="2800" b="1" u="sng" dirty="0" err="1" smtClean="0">
                <a:latin typeface="Arial" panose="020B0604020202020204" pitchFamily="34" charset="0"/>
                <a:cs typeface="Arial" panose="020B0604020202020204" pitchFamily="34" charset="0"/>
              </a:rPr>
              <a:t>c</a:t>
            </a:r>
            <a:r>
              <a:rPr lang="en-US" sz="2800" b="1" dirty="0" err="1" smtClean="0">
                <a:latin typeface="Arial" panose="020B0604020202020204" pitchFamily="34" charset="0"/>
                <a:cs typeface="Arial" panose="020B0604020202020204" pitchFamily="34" charset="0"/>
              </a:rPr>
              <a:t>ode</a:t>
            </a:r>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EN: 	</a:t>
            </a:r>
            <a:r>
              <a:rPr lang="en-US" sz="2800" b="1" u="sng" dirty="0" smtClean="0">
                <a:latin typeface="Arial" panose="020B0604020202020204" pitchFamily="34" charset="0"/>
                <a:cs typeface="Arial" panose="020B0604020202020204" pitchFamily="34" charset="0"/>
              </a:rPr>
              <a:t>E</a:t>
            </a:r>
            <a:r>
              <a:rPr lang="en-US" sz="2800" b="1" dirty="0" smtClean="0">
                <a:latin typeface="Arial" panose="020B0604020202020204" pitchFamily="34" charset="0"/>
                <a:cs typeface="Arial" panose="020B0604020202020204" pitchFamily="34" charset="0"/>
              </a:rPr>
              <a:t>uropean </a:t>
            </a:r>
            <a:r>
              <a:rPr lang="en-US" sz="2800" b="1" u="sng" dirty="0" smtClean="0">
                <a:latin typeface="Arial" panose="020B0604020202020204" pitchFamily="34" charset="0"/>
                <a:cs typeface="Arial" panose="020B0604020202020204" pitchFamily="34" charset="0"/>
              </a:rPr>
              <a:t>N</a:t>
            </a:r>
            <a:r>
              <a:rPr lang="en-US" sz="2800" b="1" dirty="0" smtClean="0">
                <a:latin typeface="Arial" panose="020B0604020202020204" pitchFamily="34" charset="0"/>
                <a:cs typeface="Arial" panose="020B0604020202020204" pitchFamily="34" charset="0"/>
              </a:rPr>
              <a:t>orms </a:t>
            </a:r>
            <a:r>
              <a:rPr lang="en-US" b="1" dirty="0" smtClean="0"/>
              <a:t> (</a:t>
            </a:r>
            <a:r>
              <a:rPr lang="de-DE" b="1" dirty="0" smtClean="0">
                <a:latin typeface="Arial" panose="020B0604020202020204" pitchFamily="34" charset="0"/>
                <a:cs typeface="Arial" panose="020B0604020202020204" pitchFamily="34" charset="0"/>
              </a:rPr>
              <a:t>EN </a:t>
            </a:r>
            <a:r>
              <a:rPr lang="de-DE" b="1" dirty="0">
                <a:latin typeface="Arial" panose="020B0604020202020204" pitchFamily="34" charset="0"/>
                <a:cs typeface="Arial" panose="020B0604020202020204" pitchFamily="34" charset="0"/>
              </a:rPr>
              <a:t>1 </a:t>
            </a:r>
            <a:r>
              <a:rPr lang="de-DE" b="1" dirty="0" smtClean="0">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EN </a:t>
            </a:r>
            <a:r>
              <a:rPr lang="de-DE" b="1" dirty="0" smtClean="0">
                <a:latin typeface="Arial" panose="020B0604020202020204" pitchFamily="34" charset="0"/>
                <a:cs typeface="Arial" panose="020B0604020202020204" pitchFamily="34" charset="0"/>
              </a:rPr>
              <a:t>299.999)</a:t>
            </a:r>
            <a:endParaRPr lang="de-DE"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 	</a:t>
            </a:r>
            <a:r>
              <a:rPr lang="en-US" b="1" dirty="0" smtClean="0"/>
              <a:t>European Standard </a:t>
            </a:r>
            <a:r>
              <a:rPr lang="en-US" b="1" dirty="0"/>
              <a:t>(</a:t>
            </a:r>
            <a:r>
              <a:rPr lang="en-US" b="1" dirty="0" err="1"/>
              <a:t>english</a:t>
            </a:r>
            <a:r>
              <a:rPr lang="en-US" b="1" dirty="0"/>
              <a:t>)</a:t>
            </a:r>
          </a:p>
          <a:p>
            <a:r>
              <a:rPr lang="en-US" b="1" dirty="0" smtClean="0"/>
              <a:t>	</a:t>
            </a:r>
            <a:r>
              <a:rPr lang="en-US" b="1" dirty="0" err="1" smtClean="0"/>
              <a:t>Europäische</a:t>
            </a:r>
            <a:r>
              <a:rPr lang="en-US" b="1" dirty="0" smtClean="0"/>
              <a:t> Norm (</a:t>
            </a:r>
            <a:r>
              <a:rPr lang="en-US" b="1" dirty="0" err="1" smtClean="0"/>
              <a:t>deutsch</a:t>
            </a:r>
            <a:r>
              <a:rPr lang="en-US" b="1" dirty="0" smtClean="0"/>
              <a:t>)</a:t>
            </a:r>
            <a:endParaRPr lang="en-US" b="1" dirty="0"/>
          </a:p>
          <a:p>
            <a:endParaRPr lang="en-US" sz="2800" b="1" u="sng"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ENV: </a:t>
            </a:r>
            <a:r>
              <a:rPr lang="en-US" sz="2800" b="1" dirty="0">
                <a:latin typeface="Arial" panose="020B0604020202020204" pitchFamily="34" charset="0"/>
                <a:cs typeface="Arial" panose="020B0604020202020204" pitchFamily="34" charset="0"/>
              </a:rPr>
              <a:t>European </a:t>
            </a:r>
            <a:r>
              <a:rPr lang="en-US" sz="2800" b="1" dirty="0" smtClean="0">
                <a:latin typeface="Arial" panose="020B0604020202020204" pitchFamily="34" charset="0"/>
                <a:cs typeface="Arial" panose="020B0604020202020204" pitchFamily="34" charset="0"/>
              </a:rPr>
              <a:t>Pre-Standard </a:t>
            </a:r>
            <a:r>
              <a:rPr lang="en-US" b="1" dirty="0"/>
              <a:t>(</a:t>
            </a:r>
            <a:r>
              <a:rPr lang="en-US" b="1" dirty="0" err="1"/>
              <a:t>english</a:t>
            </a:r>
            <a:r>
              <a:rPr lang="en-US" b="1" dirty="0"/>
              <a:t>)</a:t>
            </a:r>
          </a:p>
          <a:p>
            <a:r>
              <a:rPr lang="en-US" b="1" dirty="0"/>
              <a:t>	</a:t>
            </a:r>
            <a:r>
              <a:rPr lang="en-US" b="1" dirty="0" err="1"/>
              <a:t>Vor</a:t>
            </a:r>
            <a:r>
              <a:rPr lang="en-US" b="1" dirty="0"/>
              <a:t>-Norm (</a:t>
            </a:r>
            <a:r>
              <a:rPr lang="en-US" b="1" dirty="0" err="1"/>
              <a:t>german</a:t>
            </a:r>
            <a:r>
              <a:rPr lang="en-US" b="1" dirty="0" smtClean="0"/>
              <a:t>)</a:t>
            </a:r>
          </a:p>
          <a:p>
            <a:endParaRPr lang="en-US" b="1" dirty="0"/>
          </a:p>
          <a:p>
            <a:r>
              <a:rPr lang="en-US" sz="2800" b="1" dirty="0">
                <a:latin typeface="Arial" panose="020B0604020202020204" pitchFamily="34" charset="0"/>
                <a:cs typeface="Arial" panose="020B0604020202020204" pitchFamily="34" charset="0"/>
              </a:rPr>
              <a:t>CEN: </a:t>
            </a:r>
            <a:r>
              <a:rPr lang="en-US" sz="2800" b="1" u="sng" dirty="0" err="1">
                <a:latin typeface="Arial" panose="020B0604020202020204" pitchFamily="34" charset="0"/>
                <a:cs typeface="Arial" panose="020B0604020202020204" pitchFamily="34" charset="0"/>
              </a:rPr>
              <a:t>C</a:t>
            </a:r>
            <a:r>
              <a:rPr lang="en-US" sz="2800" b="1" dirty="0" err="1">
                <a:latin typeface="Arial" panose="020B0604020202020204" pitchFamily="34" charset="0"/>
                <a:cs typeface="Arial" panose="020B0604020202020204" pitchFamily="34" charset="0"/>
              </a:rPr>
              <a:t>omité</a:t>
            </a:r>
            <a:r>
              <a:rPr lang="en-US" sz="2800" b="1" dirty="0">
                <a:latin typeface="Arial" panose="020B0604020202020204" pitchFamily="34" charset="0"/>
                <a:cs typeface="Arial" panose="020B0604020202020204" pitchFamily="34" charset="0"/>
              </a:rPr>
              <a:t> </a:t>
            </a:r>
            <a:r>
              <a:rPr lang="en-US" sz="2800" b="1" u="sng" dirty="0" err="1">
                <a:latin typeface="Arial" panose="020B0604020202020204" pitchFamily="34" charset="0"/>
                <a:cs typeface="Arial" panose="020B0604020202020204" pitchFamily="34" charset="0"/>
              </a:rPr>
              <a:t>E</a:t>
            </a:r>
            <a:r>
              <a:rPr lang="en-US" sz="2800" b="1" dirty="0" err="1">
                <a:latin typeface="Arial" panose="020B0604020202020204" pitchFamily="34" charset="0"/>
                <a:cs typeface="Arial" panose="020B0604020202020204" pitchFamily="34" charset="0"/>
              </a:rPr>
              <a:t>uropéen</a:t>
            </a:r>
            <a:r>
              <a:rPr lang="en-US" sz="2800" b="1" dirty="0">
                <a:latin typeface="Arial" panose="020B0604020202020204" pitchFamily="34" charset="0"/>
                <a:cs typeface="Arial" panose="020B0604020202020204" pitchFamily="34" charset="0"/>
              </a:rPr>
              <a:t> de </a:t>
            </a:r>
            <a:r>
              <a:rPr lang="en-US" sz="2800" b="1" u="sng" dirty="0" err="1">
                <a:latin typeface="Arial" panose="020B0604020202020204" pitchFamily="34" charset="0"/>
                <a:cs typeface="Arial" panose="020B0604020202020204" pitchFamily="34" charset="0"/>
              </a:rPr>
              <a:t>N</a:t>
            </a:r>
            <a:r>
              <a:rPr lang="en-US" sz="2800" b="1" dirty="0" err="1">
                <a:latin typeface="Arial" panose="020B0604020202020204" pitchFamily="34" charset="0"/>
                <a:cs typeface="Arial" panose="020B0604020202020204" pitchFamily="34" charset="0"/>
              </a:rPr>
              <a:t>ormalisation</a:t>
            </a:r>
            <a:r>
              <a:rPr lang="en-US" sz="2800" b="1" dirty="0">
                <a:latin typeface="Arial" panose="020B0604020202020204" pitchFamily="34" charset="0"/>
                <a:cs typeface="Arial" panose="020B0604020202020204" pitchFamily="34" charset="0"/>
              </a:rPr>
              <a:t> </a:t>
            </a:r>
            <a:r>
              <a:rPr lang="en-US" b="1" dirty="0"/>
              <a:t>(</a:t>
            </a:r>
            <a:r>
              <a:rPr lang="en-US" b="1" dirty="0" err="1"/>
              <a:t>french</a:t>
            </a:r>
            <a:r>
              <a:rPr lang="en-US" b="1" dirty="0"/>
              <a:t>)</a:t>
            </a:r>
            <a:r>
              <a:rPr lang="en-US" sz="2800" b="1" dirty="0"/>
              <a:t> </a:t>
            </a:r>
          </a:p>
          <a:p>
            <a:r>
              <a:rPr lang="en-US" sz="40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r>
              <a:rPr lang="en-US" b="1" dirty="0" smtClean="0"/>
              <a:t>European </a:t>
            </a:r>
            <a:r>
              <a:rPr lang="en-US" b="1" dirty="0" err="1"/>
              <a:t>Standardisation</a:t>
            </a:r>
            <a:r>
              <a:rPr lang="en-US" b="1" dirty="0"/>
              <a:t> </a:t>
            </a:r>
            <a:r>
              <a:rPr lang="en-US" b="1" dirty="0" err="1"/>
              <a:t>Organisation</a:t>
            </a:r>
            <a:r>
              <a:rPr lang="en-US" b="1" dirty="0"/>
              <a:t> (</a:t>
            </a:r>
            <a:r>
              <a:rPr lang="en-US" b="1" dirty="0" err="1"/>
              <a:t>english</a:t>
            </a:r>
            <a:r>
              <a:rPr lang="en-US" b="1" dirty="0"/>
              <a:t>)</a:t>
            </a:r>
          </a:p>
          <a:p>
            <a:r>
              <a:rPr lang="de-DE" b="1" dirty="0"/>
              <a:t>	  Europäisches Komitee für Normung (</a:t>
            </a:r>
            <a:r>
              <a:rPr lang="de-DE" b="1" dirty="0" err="1"/>
              <a:t>german</a:t>
            </a:r>
            <a:r>
              <a:rPr lang="de-DE" b="1" dirty="0"/>
              <a:t>)</a:t>
            </a:r>
          </a:p>
          <a:p>
            <a:endParaRPr lang="en-US" sz="2800" b="1" dirty="0" smtClean="0">
              <a:latin typeface="Arial" panose="020B0604020202020204" pitchFamily="34" charset="0"/>
              <a:cs typeface="Arial" panose="020B0604020202020204" pitchFamily="34" charset="0"/>
            </a:endParaRPr>
          </a:p>
          <a:p>
            <a:r>
              <a:rPr lang="de-DE" sz="2800" b="1" dirty="0" smtClean="0">
                <a:latin typeface="Arial" panose="020B0604020202020204" pitchFamily="34" charset="0"/>
                <a:cs typeface="Arial" panose="020B0604020202020204" pitchFamily="34" charset="0"/>
              </a:rPr>
              <a:t>NDP: </a:t>
            </a:r>
            <a:r>
              <a:rPr lang="de-DE" sz="2800" b="1" u="sng" dirty="0" err="1" smtClean="0">
                <a:latin typeface="Arial" panose="020B0604020202020204" pitchFamily="34" charset="0"/>
                <a:cs typeface="Arial" panose="020B0604020202020204" pitchFamily="34" charset="0"/>
              </a:rPr>
              <a:t>N</a:t>
            </a:r>
            <a:r>
              <a:rPr lang="de-DE" sz="2800" b="1" dirty="0" err="1" smtClean="0">
                <a:latin typeface="Arial" panose="020B0604020202020204" pitchFamily="34" charset="0"/>
                <a:cs typeface="Arial" panose="020B0604020202020204" pitchFamily="34" charset="0"/>
              </a:rPr>
              <a:t>ationally</a:t>
            </a:r>
            <a:r>
              <a:rPr lang="de-DE" sz="2800" b="1" dirty="0" smtClean="0">
                <a:latin typeface="Arial" panose="020B0604020202020204" pitchFamily="34" charset="0"/>
                <a:cs typeface="Arial" panose="020B0604020202020204" pitchFamily="34" charset="0"/>
              </a:rPr>
              <a:t> </a:t>
            </a:r>
            <a:r>
              <a:rPr lang="de-DE" sz="2800" b="1" u="sng" dirty="0" err="1">
                <a:latin typeface="Arial" panose="020B0604020202020204" pitchFamily="34" charset="0"/>
                <a:cs typeface="Arial" panose="020B0604020202020204" pitchFamily="34" charset="0"/>
              </a:rPr>
              <a:t>D</a:t>
            </a:r>
            <a:r>
              <a:rPr lang="de-DE" sz="2800" b="1" dirty="0" err="1">
                <a:latin typeface="Arial" panose="020B0604020202020204" pitchFamily="34" charset="0"/>
                <a:cs typeface="Arial" panose="020B0604020202020204" pitchFamily="34" charset="0"/>
              </a:rPr>
              <a:t>etermined</a:t>
            </a:r>
            <a:r>
              <a:rPr lang="de-DE" sz="2800" b="1" dirty="0">
                <a:latin typeface="Arial" panose="020B0604020202020204" pitchFamily="34" charset="0"/>
                <a:cs typeface="Arial" panose="020B0604020202020204" pitchFamily="34" charset="0"/>
              </a:rPr>
              <a:t> </a:t>
            </a:r>
            <a:r>
              <a:rPr lang="de-DE" sz="2800" b="1" u="sng" dirty="0">
                <a:latin typeface="Arial" panose="020B0604020202020204" pitchFamily="34" charset="0"/>
                <a:cs typeface="Arial" panose="020B0604020202020204" pitchFamily="34" charset="0"/>
              </a:rPr>
              <a:t>P</a:t>
            </a:r>
            <a:r>
              <a:rPr lang="de-DE" sz="2800" b="1" dirty="0">
                <a:latin typeface="Arial" panose="020B0604020202020204" pitchFamily="34" charset="0"/>
                <a:cs typeface="Arial" panose="020B0604020202020204" pitchFamily="34" charset="0"/>
              </a:rPr>
              <a:t>arameters</a:t>
            </a:r>
            <a:r>
              <a:rPr lang="de-DE" b="1" dirty="0"/>
              <a:t> </a:t>
            </a:r>
            <a:r>
              <a:rPr lang="en-US" b="1" dirty="0"/>
              <a:t>(</a:t>
            </a:r>
            <a:r>
              <a:rPr lang="en-US" b="1" dirty="0" err="1"/>
              <a:t>english</a:t>
            </a:r>
            <a:r>
              <a:rPr lang="en-US" b="1" dirty="0"/>
              <a:t>)</a:t>
            </a:r>
          </a:p>
          <a:p>
            <a:endParaRPr lang="en-US" b="1" dirty="0"/>
          </a:p>
        </p:txBody>
      </p:sp>
      <p:pic>
        <p:nvPicPr>
          <p:cNvPr id="11" name="Grafik 10" descr="Logo: Erasmus+"/>
          <p:cNvPicPr/>
          <p:nvPr/>
        </p:nvPicPr>
        <p:blipFill>
          <a:blip r:embed="rId3" cstate="print"/>
          <a:srcRect/>
          <a:stretch>
            <a:fillRect/>
          </a:stretch>
        </p:blipFill>
        <p:spPr bwMode="auto">
          <a:xfrm>
            <a:off x="7524750" y="-7816"/>
            <a:ext cx="1619250" cy="400050"/>
          </a:xfrm>
          <a:prstGeom prst="rect">
            <a:avLst/>
          </a:prstGeom>
          <a:noFill/>
        </p:spPr>
      </p:pic>
      <p:sp>
        <p:nvSpPr>
          <p:cNvPr id="5" name="Rechteck 4"/>
          <p:cNvSpPr/>
          <p:nvPr/>
        </p:nvSpPr>
        <p:spPr>
          <a:xfrm>
            <a:off x="1463606" y="6489461"/>
            <a:ext cx="5976664" cy="369332"/>
          </a:xfrm>
          <a:prstGeom prst="rect">
            <a:avLst/>
          </a:prstGeom>
        </p:spPr>
        <p:txBody>
          <a:bodyPr wrap="square">
            <a:spAutoFit/>
          </a:bodyPr>
          <a:lstStyle/>
          <a:p>
            <a:r>
              <a:rPr lang="de-DE" b="1" dirty="0">
                <a:solidFill>
                  <a:srgbClr val="00B050"/>
                </a:solidFill>
                <a:latin typeface="Arial" panose="020B0604020202020204" pitchFamily="34" charset="0"/>
                <a:cs typeface="Arial" panose="020B0604020202020204" pitchFamily="34" charset="0"/>
              </a:rPr>
              <a:t>http://</a:t>
            </a:r>
            <a:r>
              <a:rPr lang="de-DE" b="1" dirty="0" smtClean="0">
                <a:solidFill>
                  <a:srgbClr val="00B050"/>
                </a:solidFill>
                <a:latin typeface="Arial" panose="020B0604020202020204" pitchFamily="34" charset="0"/>
                <a:cs typeface="Arial" panose="020B0604020202020204" pitchFamily="34" charset="0"/>
              </a:rPr>
              <a:t>eurocodes.jrc.ec.europa.eu/showpage.ph7</a:t>
            </a:r>
            <a:endParaRPr lang="de-DE" b="1" dirty="0">
              <a:solidFill>
                <a:srgbClr val="00B050"/>
              </a:solidFill>
              <a:latin typeface="Arial" panose="020B0604020202020204" pitchFamily="34" charset="0"/>
              <a:cs typeface="Arial" panose="020B0604020202020204" pitchFamily="34" charset="0"/>
            </a:endParaRPr>
          </a:p>
        </p:txBody>
      </p:sp>
      <p:sp>
        <p:nvSpPr>
          <p:cNvPr id="6" name="Titel 1"/>
          <p:cNvSpPr txBox="1">
            <a:spLocks/>
          </p:cNvSpPr>
          <p:nvPr/>
        </p:nvSpPr>
        <p:spPr>
          <a:xfrm>
            <a:off x="3173046" y="3487625"/>
            <a:ext cx="5707384" cy="180915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e-D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3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ltGray">
          <a:xfrm>
            <a:off x="838200" y="0"/>
            <a:ext cx="4724400" cy="3810000"/>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kumimoji="1" lang="de-DE" sz="2400">
              <a:solidFill>
                <a:schemeClr val="tx1"/>
              </a:solidFill>
            </a:endParaRPr>
          </a:p>
        </p:txBody>
      </p:sp>
      <p:sp>
        <p:nvSpPr>
          <p:cNvPr id="6148" name="Rectangle 3"/>
          <p:cNvSpPr>
            <a:spLocks noChangeArrowheads="1"/>
          </p:cNvSpPr>
          <p:nvPr/>
        </p:nvSpPr>
        <p:spPr bwMode="ltGray">
          <a:xfrm>
            <a:off x="1981200" y="2895600"/>
            <a:ext cx="6324600" cy="373380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kumimoji="1" lang="de-DE" sz="2400">
              <a:solidFill>
                <a:schemeClr val="tx1"/>
              </a:solidFill>
            </a:endParaRPr>
          </a:p>
        </p:txBody>
      </p:sp>
      <p:sp>
        <p:nvSpPr>
          <p:cNvPr id="6149" name="Rectangle 4"/>
          <p:cNvSpPr>
            <a:spLocks noChangeArrowheads="1"/>
          </p:cNvSpPr>
          <p:nvPr/>
        </p:nvSpPr>
        <p:spPr bwMode="ltGray">
          <a:xfrm>
            <a:off x="785786" y="1857364"/>
            <a:ext cx="3657600" cy="2743200"/>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kumimoji="1" lang="de-DE" sz="2400">
              <a:solidFill>
                <a:schemeClr val="tx1"/>
              </a:solidFill>
            </a:endParaRPr>
          </a:p>
        </p:txBody>
      </p:sp>
      <p:sp>
        <p:nvSpPr>
          <p:cNvPr id="6150" name="Rectangle 5"/>
          <p:cNvSpPr>
            <a:spLocks noChangeArrowheads="1"/>
          </p:cNvSpPr>
          <p:nvPr/>
        </p:nvSpPr>
        <p:spPr bwMode="gray">
          <a:xfrm>
            <a:off x="304800" y="1752600"/>
            <a:ext cx="8077200" cy="15240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kumimoji="1" lang="de-DE" sz="2400">
              <a:solidFill>
                <a:schemeClr val="tx1"/>
              </a:solidFill>
            </a:endParaRPr>
          </a:p>
        </p:txBody>
      </p:sp>
      <p:sp>
        <p:nvSpPr>
          <p:cNvPr id="6151" name="Rectangle 6"/>
          <p:cNvSpPr>
            <a:spLocks noChangeArrowheads="1"/>
          </p:cNvSpPr>
          <p:nvPr/>
        </p:nvSpPr>
        <p:spPr bwMode="gray">
          <a:xfrm rot="-5400000">
            <a:off x="-1828800" y="2819400"/>
            <a:ext cx="5181600" cy="152400"/>
          </a:xfrm>
          <a:prstGeom prst="rect">
            <a:avLst/>
          </a:prstGeom>
          <a:gradFill rotWithShape="0">
            <a:gsLst>
              <a:gs pos="0">
                <a:schemeClr val="bg2"/>
              </a:gs>
              <a:gs pos="100000">
                <a:schemeClr val="bg1"/>
              </a:gs>
            </a:gsLst>
            <a:lin ang="0" scaled="1"/>
          </a:gradFill>
          <a:ln w="9525">
            <a:noFill/>
            <a:miter lim="800000"/>
            <a:headEnd/>
            <a:tailEnd/>
          </a:ln>
        </p:spPr>
        <p:txBody>
          <a:bodyPr vert="eaVert" wrap="none" anchor="ctr"/>
          <a:lstStyle/>
          <a:p>
            <a:endParaRPr kumimoji="1" lang="de-DE" sz="2400">
              <a:solidFill>
                <a:schemeClr val="tx1"/>
              </a:solidFill>
            </a:endParaRPr>
          </a:p>
        </p:txBody>
      </p:sp>
      <p:sp>
        <p:nvSpPr>
          <p:cNvPr id="6152" name="Text Box 7"/>
          <p:cNvSpPr txBox="1">
            <a:spLocks noChangeArrowheads="1"/>
          </p:cNvSpPr>
          <p:nvPr/>
        </p:nvSpPr>
        <p:spPr bwMode="auto">
          <a:xfrm>
            <a:off x="990600" y="533400"/>
            <a:ext cx="7620000" cy="1006475"/>
          </a:xfrm>
          <a:prstGeom prst="rect">
            <a:avLst/>
          </a:prstGeom>
          <a:noFill/>
          <a:ln w="9525">
            <a:noFill/>
            <a:miter lim="800000"/>
            <a:headEnd/>
            <a:tailEnd/>
          </a:ln>
        </p:spPr>
        <p:txBody>
          <a:bodyPr>
            <a:spAutoFit/>
          </a:bodyPr>
          <a:lstStyle/>
          <a:p>
            <a:pPr algn="l">
              <a:spcBef>
                <a:spcPct val="50000"/>
              </a:spcBef>
            </a:pPr>
            <a:r>
              <a:rPr lang="de-DE" sz="6000" b="1" dirty="0" err="1"/>
              <a:t>Thank</a:t>
            </a:r>
            <a:r>
              <a:rPr lang="de-DE" sz="6000" b="1" dirty="0"/>
              <a:t> </a:t>
            </a:r>
            <a:r>
              <a:rPr lang="de-DE" sz="6000" b="1" dirty="0" err="1"/>
              <a:t>you</a:t>
            </a:r>
            <a:endParaRPr lang="de-DE" sz="6000" b="1" dirty="0"/>
          </a:p>
        </p:txBody>
      </p:sp>
      <p:sp>
        <p:nvSpPr>
          <p:cNvPr id="6153" name="Text Box 10"/>
          <p:cNvSpPr txBox="1">
            <a:spLocks noChangeArrowheads="1"/>
          </p:cNvSpPr>
          <p:nvPr/>
        </p:nvSpPr>
        <p:spPr bwMode="auto">
          <a:xfrm>
            <a:off x="857224" y="2564904"/>
            <a:ext cx="8001056" cy="3693319"/>
          </a:xfrm>
          <a:prstGeom prst="rect">
            <a:avLst/>
          </a:prstGeom>
          <a:noFill/>
          <a:ln w="9525">
            <a:noFill/>
            <a:miter lim="800000"/>
            <a:headEnd/>
            <a:tailEnd/>
          </a:ln>
        </p:spPr>
        <p:txBody>
          <a:bodyPr wrap="square">
            <a:spAutoFit/>
          </a:bodyPr>
          <a:lstStyle/>
          <a:p>
            <a:pPr algn="l"/>
            <a:r>
              <a:rPr lang="de-DE" sz="6000" dirty="0" err="1"/>
              <a:t>for</a:t>
            </a:r>
            <a:r>
              <a:rPr lang="de-DE" sz="6000" dirty="0"/>
              <a:t> </a:t>
            </a:r>
            <a:r>
              <a:rPr lang="de-DE" sz="6000" dirty="0" err="1"/>
              <a:t>your</a:t>
            </a:r>
            <a:r>
              <a:rPr lang="de-DE" sz="6000" dirty="0">
                <a:solidFill>
                  <a:schemeClr val="hlink"/>
                </a:solidFill>
              </a:rPr>
              <a:t/>
            </a:r>
            <a:br>
              <a:rPr lang="de-DE" sz="6000" dirty="0">
                <a:solidFill>
                  <a:schemeClr val="hlink"/>
                </a:solidFill>
              </a:rPr>
            </a:br>
            <a:r>
              <a:rPr lang="de-DE" sz="6000" dirty="0" err="1" smtClean="0"/>
              <a:t>attention</a:t>
            </a:r>
            <a:r>
              <a:rPr lang="de-DE" sz="6000" dirty="0" smtClean="0"/>
              <a:t>!</a:t>
            </a:r>
          </a:p>
          <a:p>
            <a:pPr algn="l"/>
            <a:endParaRPr lang="de-DE" sz="6000" b="1" dirty="0">
              <a:solidFill>
                <a:schemeClr val="hlink"/>
              </a:solidFill>
              <a:latin typeface="Arial" panose="020B0604020202020204" pitchFamily="34" charset="0"/>
              <a:cs typeface="Arial" panose="020B0604020202020204" pitchFamily="34" charset="0"/>
            </a:endParaRPr>
          </a:p>
          <a:p>
            <a:pPr algn="r"/>
            <a:r>
              <a:rPr lang="de-DE" b="1" dirty="0" smtClean="0">
                <a:solidFill>
                  <a:schemeClr val="hlink"/>
                </a:solidFill>
                <a:latin typeface="Arial" panose="020B0604020202020204" pitchFamily="34" charset="0"/>
                <a:cs typeface="Arial" panose="020B0604020202020204" pitchFamily="34" charset="0"/>
              </a:rPr>
              <a:t>Dr. Helmut Nikolay, Studiendirektor, Diplom Ingenieur (FH)                               </a:t>
            </a:r>
            <a:r>
              <a:rPr lang="de-DE" b="1" dirty="0" err="1" smtClean="0">
                <a:solidFill>
                  <a:schemeClr val="hlink"/>
                </a:solidFill>
                <a:latin typeface="Arial" panose="020B0604020202020204" pitchFamily="34" charset="0"/>
                <a:cs typeface="Arial" panose="020B0604020202020204" pitchFamily="34" charset="0"/>
              </a:rPr>
              <a:t>Coordinator</a:t>
            </a:r>
            <a:r>
              <a:rPr lang="de-DE" b="1" dirty="0" smtClean="0">
                <a:solidFill>
                  <a:schemeClr val="hlink"/>
                </a:solidFill>
                <a:latin typeface="Arial" panose="020B0604020202020204" pitchFamily="34" charset="0"/>
                <a:cs typeface="Arial" panose="020B0604020202020204" pitchFamily="34" charset="0"/>
              </a:rPr>
              <a:t>  </a:t>
            </a:r>
            <a:r>
              <a:rPr lang="de-DE" b="1" dirty="0" err="1" smtClean="0">
                <a:solidFill>
                  <a:schemeClr val="hlink"/>
                </a:solidFill>
                <a:latin typeface="Arial" panose="020B0604020202020204" pitchFamily="34" charset="0"/>
                <a:cs typeface="Arial" panose="020B0604020202020204" pitchFamily="34" charset="0"/>
              </a:rPr>
              <a:t>of</a:t>
            </a:r>
            <a:r>
              <a:rPr lang="de-DE" b="1" dirty="0" smtClean="0">
                <a:solidFill>
                  <a:schemeClr val="hlink"/>
                </a:solidFill>
                <a:latin typeface="Arial" panose="020B0604020202020204" pitchFamily="34" charset="0"/>
                <a:cs typeface="Arial" panose="020B0604020202020204" pitchFamily="34" charset="0"/>
              </a:rPr>
              <a:t> </a:t>
            </a:r>
            <a:r>
              <a:rPr lang="de-DE" b="1" dirty="0" err="1" smtClean="0">
                <a:solidFill>
                  <a:schemeClr val="hlink"/>
                </a:solidFill>
                <a:latin typeface="Arial" panose="020B0604020202020204" pitchFamily="34" charset="0"/>
                <a:cs typeface="Arial" panose="020B0604020202020204" pitchFamily="34" charset="0"/>
              </a:rPr>
              <a:t>the</a:t>
            </a:r>
            <a:r>
              <a:rPr lang="de-DE" b="1" dirty="0" smtClean="0">
                <a:solidFill>
                  <a:schemeClr val="hlink"/>
                </a:solidFill>
                <a:latin typeface="Arial" panose="020B0604020202020204" pitchFamily="34" charset="0"/>
                <a:cs typeface="Arial" panose="020B0604020202020204" pitchFamily="34" charset="0"/>
              </a:rPr>
              <a:t> AVEC BNT-Project </a:t>
            </a:r>
            <a:r>
              <a:rPr lang="de-DE" b="1" dirty="0" err="1" smtClean="0">
                <a:solidFill>
                  <a:schemeClr val="hlink"/>
                </a:solidFill>
                <a:latin typeface="Arial" panose="020B0604020202020204" pitchFamily="34" charset="0"/>
                <a:cs typeface="Arial" panose="020B0604020202020204" pitchFamily="34" charset="0"/>
              </a:rPr>
              <a:t>and</a:t>
            </a:r>
            <a:endParaRPr lang="de-DE" b="1" dirty="0">
              <a:solidFill>
                <a:schemeClr val="hlink"/>
              </a:solidFill>
              <a:latin typeface="Arial" panose="020B0604020202020204" pitchFamily="34" charset="0"/>
              <a:cs typeface="Arial" panose="020B0604020202020204" pitchFamily="34" charset="0"/>
            </a:endParaRPr>
          </a:p>
          <a:p>
            <a:pPr algn="r"/>
            <a:r>
              <a:rPr lang="de-DE" b="1" dirty="0" smtClean="0">
                <a:solidFill>
                  <a:schemeClr val="hlink"/>
                </a:solidFill>
                <a:latin typeface="Arial" panose="020B0604020202020204" pitchFamily="34" charset="0"/>
                <a:cs typeface="Arial" panose="020B0604020202020204" pitchFamily="34" charset="0"/>
              </a:rPr>
              <a:t>Leader </a:t>
            </a:r>
            <a:r>
              <a:rPr lang="de-DE" b="1" dirty="0" err="1" smtClean="0">
                <a:solidFill>
                  <a:schemeClr val="hlink"/>
                </a:solidFill>
                <a:latin typeface="Arial" panose="020B0604020202020204" pitchFamily="34" charset="0"/>
                <a:cs typeface="Arial" panose="020B0604020202020204" pitchFamily="34" charset="0"/>
              </a:rPr>
              <a:t>of</a:t>
            </a:r>
            <a:r>
              <a:rPr lang="de-DE" b="1" dirty="0" smtClean="0">
                <a:solidFill>
                  <a:schemeClr val="hlink"/>
                </a:solidFill>
                <a:latin typeface="Arial" panose="020B0604020202020204" pitchFamily="34" charset="0"/>
                <a:cs typeface="Arial" panose="020B0604020202020204" pitchFamily="34" charset="0"/>
              </a:rPr>
              <a:t> </a:t>
            </a:r>
            <a:r>
              <a:rPr lang="de-DE" b="1" dirty="0" err="1" smtClean="0">
                <a:solidFill>
                  <a:schemeClr val="hlink"/>
                </a:solidFill>
                <a:latin typeface="Arial" panose="020B0604020202020204" pitchFamily="34" charset="0"/>
                <a:cs typeface="Arial" panose="020B0604020202020204" pitchFamily="34" charset="0"/>
              </a:rPr>
              <a:t>the</a:t>
            </a:r>
            <a:r>
              <a:rPr lang="de-DE" b="1" dirty="0" smtClean="0">
                <a:solidFill>
                  <a:schemeClr val="hlink"/>
                </a:solidFill>
                <a:latin typeface="Arial" panose="020B0604020202020204" pitchFamily="34" charset="0"/>
                <a:cs typeface="Arial" panose="020B0604020202020204" pitchFamily="34" charset="0"/>
              </a:rPr>
              <a:t> Fachschule für Technik, BNT Trier</a:t>
            </a:r>
            <a:endParaRPr lang="de-DE" b="1" dirty="0">
              <a:solidFill>
                <a:schemeClr val="hlink"/>
              </a:solidFill>
              <a:latin typeface="Arial" panose="020B0604020202020204" pitchFamily="34" charset="0"/>
              <a:cs typeface="Arial" panose="020B0604020202020204" pitchFamily="34" charset="0"/>
            </a:endParaRPr>
          </a:p>
        </p:txBody>
      </p:sp>
      <p:graphicFrame>
        <p:nvGraphicFramePr>
          <p:cNvPr id="6146" name="Object 12"/>
          <p:cNvGraphicFramePr>
            <a:graphicFrameLocks noChangeAspect="1"/>
          </p:cNvGraphicFramePr>
          <p:nvPr>
            <p:extLst>
              <p:ext uri="{D42A27DB-BD31-4B8C-83A1-F6EECF244321}">
                <p14:modId xmlns:p14="http://schemas.microsoft.com/office/powerpoint/2010/main" val="3215348178"/>
              </p:ext>
            </p:extLst>
          </p:nvPr>
        </p:nvGraphicFramePr>
        <p:xfrm>
          <a:off x="6928445" y="1008062"/>
          <a:ext cx="2143125" cy="1489075"/>
        </p:xfrm>
        <a:graphic>
          <a:graphicData uri="http://schemas.openxmlformats.org/presentationml/2006/ole">
            <mc:AlternateContent xmlns:mc="http://schemas.openxmlformats.org/markup-compatibility/2006">
              <mc:Choice xmlns:v="urn:schemas-microsoft-com:vml" Requires="v">
                <p:oleObj spid="_x0000_s32916" name="Bitmap" r:id="rId4" imgW="8059275" imgH="5601482" progId="PBrush">
                  <p:embed/>
                </p:oleObj>
              </mc:Choice>
              <mc:Fallback>
                <p:oleObj name="Bitmap" r:id="rId4" imgW="8059275" imgH="5601482" progId="PBrush">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8445" y="1008062"/>
                        <a:ext cx="2143125"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2" descr="Logo: Erasmus+"/>
          <p:cNvPicPr>
            <a:picLocks noChangeAspect="1" noChangeArrowheads="1"/>
          </p:cNvPicPr>
          <p:nvPr/>
        </p:nvPicPr>
        <p:blipFill>
          <a:blip r:embed="rId6" cstate="print"/>
          <a:srcRect/>
          <a:stretch>
            <a:fillRect/>
          </a:stretch>
        </p:blipFill>
        <p:spPr bwMode="auto">
          <a:xfrm>
            <a:off x="7452320" y="64302"/>
            <a:ext cx="1619250" cy="400050"/>
          </a:xfrm>
          <a:prstGeom prst="rect">
            <a:avLst/>
          </a:prstGeom>
          <a:noFill/>
        </p:spPr>
      </p:pic>
      <p:pic>
        <p:nvPicPr>
          <p:cNvPr id="11" name="Picture 4"/>
          <p:cNvPicPr>
            <a:picLocks noChangeAspect="1" noChangeArrowheads="1"/>
          </p:cNvPicPr>
          <p:nvPr/>
        </p:nvPicPr>
        <p:blipFill>
          <a:blip r:embed="rId7" cstate="print"/>
          <a:srcRect/>
          <a:stretch>
            <a:fillRect/>
          </a:stretch>
        </p:blipFill>
        <p:spPr bwMode="auto">
          <a:xfrm>
            <a:off x="7452320" y="2740606"/>
            <a:ext cx="1630255" cy="2300266"/>
          </a:xfrm>
          <a:prstGeom prst="rect">
            <a:avLst/>
          </a:prstGeom>
          <a:noFill/>
          <a:ln w="9525">
            <a:noFill/>
            <a:miter lim="800000"/>
            <a:headEnd/>
            <a:tailEnd/>
          </a:ln>
          <a:effectLst/>
        </p:spPr>
      </p:pic>
      <p:sp>
        <p:nvSpPr>
          <p:cNvPr id="2" name="Foliennummernplatzhalter 1"/>
          <p:cNvSpPr>
            <a:spLocks noGrp="1"/>
          </p:cNvSpPr>
          <p:nvPr>
            <p:ph type="sldNum" sz="quarter" idx="12"/>
          </p:nvPr>
        </p:nvSpPr>
        <p:spPr/>
        <p:txBody>
          <a:bodyPr/>
          <a:lstStyle/>
          <a:p>
            <a:fld id="{4C19EC8B-E13B-4851-955C-F7457E224557}" type="slidenum">
              <a:rPr lang="de-DE" smtClean="0"/>
              <a:pPr/>
              <a:t>30</a:t>
            </a:fld>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332656"/>
            <a:ext cx="8568952" cy="5793510"/>
          </a:xfrm>
        </p:spPr>
        <p:txBody>
          <a:bodyPr>
            <a:normAutofit/>
          </a:bodyPr>
          <a:lstStyle/>
          <a:p>
            <a:pPr marL="0" indent="0">
              <a:buNone/>
            </a:pPr>
            <a:r>
              <a:rPr lang="en-US" b="1" dirty="0" smtClean="0"/>
              <a:t>	</a:t>
            </a:r>
            <a:r>
              <a:rPr lang="en-US" sz="3600" b="1" u="sng" dirty="0" smtClean="0">
                <a:latin typeface="Arial Black" panose="020B0A04020102020204" pitchFamily="34" charset="0"/>
              </a:rPr>
              <a:t>European </a:t>
            </a:r>
            <a:r>
              <a:rPr lang="en-US" sz="3600" b="1" u="sng" dirty="0">
                <a:latin typeface="Arial Black" panose="020B0A04020102020204" pitchFamily="34" charset="0"/>
              </a:rPr>
              <a:t>Standards</a:t>
            </a:r>
            <a:r>
              <a:rPr lang="en-US" b="1" dirty="0"/>
              <a:t>  </a:t>
            </a:r>
            <a:r>
              <a:rPr lang="en-US" sz="3600" b="1" u="sng" dirty="0">
                <a:latin typeface="Arial Black" panose="020B0A04020102020204" pitchFamily="34" charset="0"/>
              </a:rPr>
              <a:t>EN</a:t>
            </a:r>
          </a:p>
          <a:p>
            <a:pPr marL="0" indent="0">
              <a:buNone/>
            </a:pPr>
            <a:endParaRPr lang="en-US" b="1" dirty="0"/>
          </a:p>
          <a:p>
            <a:pPr marL="0" indent="0">
              <a:buNone/>
            </a:pPr>
            <a:r>
              <a:rPr lang="en-US" dirty="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Standard</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(French: </a:t>
            </a:r>
            <a:r>
              <a:rPr lang="en-US" dirty="0" err="1">
                <a:latin typeface="Arial" panose="020B0604020202020204" pitchFamily="34" charset="0"/>
                <a:cs typeface="Arial" panose="020B0604020202020204" pitchFamily="34" charset="0"/>
              </a:rPr>
              <a:t>norme</a:t>
            </a:r>
            <a:r>
              <a:rPr lang="en-US" dirty="0">
                <a:latin typeface="Arial" panose="020B0604020202020204" pitchFamily="34" charset="0"/>
                <a:cs typeface="Arial" panose="020B0604020202020204" pitchFamily="34" charset="0"/>
              </a:rPr>
              <a:t>, German: Norm) </a:t>
            </a:r>
            <a:r>
              <a:rPr lang="en-US" dirty="0" smtClean="0">
                <a:latin typeface="Arial" panose="020B0604020202020204" pitchFamily="34" charset="0"/>
                <a:cs typeface="Arial" panose="020B0604020202020204" pitchFamily="34" charset="0"/>
              </a:rPr>
              <a:t>is a  document </a:t>
            </a:r>
            <a:r>
              <a:rPr lang="en-US" dirty="0">
                <a:latin typeface="Arial" panose="020B0604020202020204" pitchFamily="34" charset="0"/>
                <a:cs typeface="Arial" panose="020B0604020202020204" pitchFamily="34" charset="0"/>
              </a:rPr>
              <a:t>that provides rules, guidelines or characteristics for activities or their results, for common and repeated use. </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Each </a:t>
            </a:r>
            <a:r>
              <a:rPr lang="en-US" dirty="0">
                <a:latin typeface="Arial" panose="020B0604020202020204" pitchFamily="34" charset="0"/>
                <a:cs typeface="Arial" panose="020B0604020202020204" pitchFamily="34" charset="0"/>
              </a:rPr>
              <a:t>European Standard is identified by a unique reference code which contains the letters 'EN'. </a:t>
            </a:r>
          </a:p>
          <a:p>
            <a:endParaRPr lang="de-DE" dirty="0"/>
          </a:p>
        </p:txBody>
      </p:sp>
      <p:sp>
        <p:nvSpPr>
          <p:cNvPr id="4" name="Foliennummernplatzhalter 3"/>
          <p:cNvSpPr>
            <a:spLocks noGrp="1"/>
          </p:cNvSpPr>
          <p:nvPr>
            <p:ph type="sldNum" sz="quarter" idx="12"/>
          </p:nvPr>
        </p:nvSpPr>
        <p:spPr/>
        <p:txBody>
          <a:bodyPr/>
          <a:lstStyle/>
          <a:p>
            <a:fld id="{4C19EC8B-E13B-4851-955C-F7457E224557}" type="slidenum">
              <a:rPr lang="de-DE" smtClean="0"/>
              <a:pPr/>
              <a:t>4</a:t>
            </a:fld>
            <a:endParaRPr lang="de-DE"/>
          </a:p>
        </p:txBody>
      </p:sp>
      <p:pic>
        <p:nvPicPr>
          <p:cNvPr id="5" name="Grafik 4" descr="Logo: Erasmus+"/>
          <p:cNvPicPr/>
          <p:nvPr/>
        </p:nvPicPr>
        <p:blipFill>
          <a:blip r:embed="rId3"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15548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C19EC8B-E13B-4851-955C-F7457E224557}" type="slidenum">
              <a:rPr lang="de-DE" smtClean="0"/>
              <a:pPr/>
              <a:t>5</a:t>
            </a:fld>
            <a:endParaRPr lang="de-DE"/>
          </a:p>
        </p:txBody>
      </p:sp>
      <p:sp>
        <p:nvSpPr>
          <p:cNvPr id="7" name="Rechteck 6"/>
          <p:cNvSpPr/>
          <p:nvPr/>
        </p:nvSpPr>
        <p:spPr>
          <a:xfrm>
            <a:off x="1979712" y="318720"/>
            <a:ext cx="5125121" cy="584775"/>
          </a:xfrm>
          <a:prstGeom prst="rect">
            <a:avLst/>
          </a:prstGeom>
        </p:spPr>
        <p:txBody>
          <a:bodyPr wrap="none">
            <a:spAutoFit/>
          </a:bodyPr>
          <a:lstStyle/>
          <a:p>
            <a:r>
              <a:rPr lang="de-DE" sz="3200" b="1" dirty="0" err="1">
                <a:latin typeface="Arial" panose="020B0604020202020204" pitchFamily="34" charset="0"/>
                <a:cs typeface="Arial" panose="020B0604020202020204" pitchFamily="34" charset="0"/>
              </a:rPr>
              <a:t>What</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are</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the</a:t>
            </a:r>
            <a:r>
              <a:rPr lang="de-DE" sz="3200" b="1" dirty="0">
                <a:latin typeface="Arial" panose="020B0604020202020204" pitchFamily="34" charset="0"/>
                <a:cs typeface="Arial" panose="020B0604020202020204" pitchFamily="34" charset="0"/>
              </a:rPr>
              <a:t> Eurocodes?</a:t>
            </a:r>
          </a:p>
        </p:txBody>
      </p:sp>
      <p:sp>
        <p:nvSpPr>
          <p:cNvPr id="8" name="Rechteck 7"/>
          <p:cNvSpPr/>
          <p:nvPr/>
        </p:nvSpPr>
        <p:spPr>
          <a:xfrm>
            <a:off x="179512" y="1052736"/>
            <a:ext cx="8856984" cy="452431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The </a:t>
            </a:r>
            <a:r>
              <a:rPr lang="en-US" sz="2800" b="1" dirty="0" err="1">
                <a:latin typeface="Arial" panose="020B0604020202020204" pitchFamily="34" charset="0"/>
                <a:cs typeface="Arial" panose="020B0604020202020204" pitchFamily="34" charset="0"/>
              </a:rPr>
              <a:t>Eurocodes</a:t>
            </a:r>
            <a:r>
              <a:rPr lang="en-US" sz="2800" b="1" dirty="0">
                <a:latin typeface="Arial" panose="020B0604020202020204" pitchFamily="34" charset="0"/>
                <a:cs typeface="Arial" panose="020B0604020202020204" pitchFamily="34" charset="0"/>
              </a:rPr>
              <a:t> are pan-European structural design codes.  </a:t>
            </a:r>
            <a:endParaRPr lang="en-US" sz="2800" b="1" dirty="0" smtClean="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There </a:t>
            </a:r>
            <a:r>
              <a:rPr lang="en-US" sz="2800" b="1" dirty="0">
                <a:latin typeface="Arial" panose="020B0604020202020204" pitchFamily="34" charset="0"/>
                <a:cs typeface="Arial" panose="020B0604020202020204" pitchFamily="34" charset="0"/>
              </a:rPr>
              <a:t>are </a:t>
            </a:r>
            <a:r>
              <a:rPr lang="en-US" sz="3200" b="1" dirty="0">
                <a:latin typeface="Arial" panose="020B0604020202020204" pitchFamily="34" charset="0"/>
                <a:cs typeface="Arial" panose="020B0604020202020204" pitchFamily="34" charset="0"/>
              </a:rPr>
              <a:t>ten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Eurocodes</a:t>
            </a:r>
            <a:r>
              <a:rPr lang="en-US" sz="2800" b="1" dirty="0">
                <a:latin typeface="Arial" panose="020B0604020202020204" pitchFamily="34" charset="0"/>
                <a:cs typeface="Arial" panose="020B0604020202020204" pitchFamily="34" charset="0"/>
              </a:rPr>
              <a:t> in a total of </a:t>
            </a:r>
            <a:r>
              <a:rPr lang="en-US" sz="3200" b="1" dirty="0">
                <a:latin typeface="Arial" panose="020B0604020202020204" pitchFamily="34" charset="0"/>
                <a:cs typeface="Arial" panose="020B0604020202020204" pitchFamily="34" charset="0"/>
              </a:rPr>
              <a:t>58 parts </a:t>
            </a:r>
            <a:r>
              <a:rPr lang="en-US" sz="2800" b="1" dirty="0" smtClean="0">
                <a:latin typeface="Arial" panose="020B0604020202020204" pitchFamily="34" charset="0"/>
                <a:cs typeface="Arial" panose="020B0604020202020204" pitchFamily="34" charset="0"/>
              </a:rPr>
              <a:t>covering.</a:t>
            </a: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They </a:t>
            </a:r>
            <a:r>
              <a:rPr lang="en-US" sz="2800" b="1" dirty="0">
                <a:latin typeface="Arial" panose="020B0604020202020204" pitchFamily="34" charset="0"/>
                <a:cs typeface="Arial" panose="020B0604020202020204" pitchFamily="34" charset="0"/>
              </a:rPr>
              <a:t>cover the design of bridges, buildings, silos, tanks, pipelines, towers, masts and more</a:t>
            </a:r>
            <a:r>
              <a:rPr lang="en-US" sz="2800" b="1" dirty="0" smtClean="0">
                <a:latin typeface="Arial" panose="020B0604020202020204" pitchFamily="34" charset="0"/>
                <a:cs typeface="Arial" panose="020B0604020202020204" pitchFamily="34" charset="0"/>
              </a:rPr>
              <a:t>.</a:t>
            </a:r>
          </a:p>
          <a:p>
            <a:endParaRPr lang="en-US" sz="2800" b="1"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All in all: Nearly </a:t>
            </a:r>
            <a:r>
              <a:rPr lang="en-US" sz="3200" b="1" dirty="0" smtClean="0">
                <a:latin typeface="Arial" panose="020B0604020202020204" pitchFamily="34" charset="0"/>
                <a:cs typeface="Arial" panose="020B0604020202020204" pitchFamily="34" charset="0"/>
              </a:rPr>
              <a:t>6.000 </a:t>
            </a:r>
            <a:r>
              <a:rPr lang="en-US" sz="3200" b="1" dirty="0">
                <a:latin typeface="Arial" panose="020B0604020202020204" pitchFamily="34" charset="0"/>
                <a:cs typeface="Arial" panose="020B0604020202020204" pitchFamily="34" charset="0"/>
              </a:rPr>
              <a:t>pages</a:t>
            </a:r>
            <a:r>
              <a:rPr lang="en-US" sz="2800" b="1" dirty="0" smtClean="0">
                <a:latin typeface="Arial" panose="020B0604020202020204" pitchFamily="34" charset="0"/>
                <a:cs typeface="Arial" panose="020B0604020202020204" pitchFamily="34" charset="0"/>
              </a:rPr>
              <a:t>.</a:t>
            </a:r>
            <a:endParaRPr lang="de-DE" sz="2800" b="1" dirty="0">
              <a:latin typeface="Arial" panose="020B0604020202020204" pitchFamily="34" charset="0"/>
              <a:cs typeface="Arial" panose="020B0604020202020204" pitchFamily="34" charset="0"/>
            </a:endParaRPr>
          </a:p>
        </p:txBody>
      </p:sp>
      <p:pic>
        <p:nvPicPr>
          <p:cNvPr id="5" name="Grafik 4" descr="Logo: Erasmus+"/>
          <p:cNvPicPr/>
          <p:nvPr/>
        </p:nvPicPr>
        <p:blipFill>
          <a:blip r:embed="rId2"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31426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3528" y="836712"/>
            <a:ext cx="8640960" cy="2351112"/>
          </a:xfrm>
        </p:spPr>
        <p:txBody>
          <a:bodyPr>
            <a:normAutofit fontScale="25000" lnSpcReduction="20000"/>
          </a:bodyPr>
          <a:lstStyle/>
          <a:p>
            <a:pPr algn="l"/>
            <a:r>
              <a:rPr lang="en-US" sz="11200" b="1" dirty="0">
                <a:solidFill>
                  <a:schemeClr val="tx1"/>
                </a:solidFill>
                <a:latin typeface="Arial" panose="020B0604020202020204" pitchFamily="34" charset="0"/>
                <a:cs typeface="Arial" panose="020B0604020202020204" pitchFamily="34" charset="0"/>
              </a:rPr>
              <a:t>The EN </a:t>
            </a:r>
            <a:r>
              <a:rPr lang="en-US" sz="11200" b="1" dirty="0" err="1">
                <a:solidFill>
                  <a:schemeClr val="tx1"/>
                </a:solidFill>
                <a:latin typeface="Arial" panose="020B0604020202020204" pitchFamily="34" charset="0"/>
                <a:cs typeface="Arial" panose="020B0604020202020204" pitchFamily="34" charset="0"/>
              </a:rPr>
              <a:t>Eurocodes</a:t>
            </a:r>
            <a:r>
              <a:rPr lang="en-US" sz="11200" b="1" dirty="0">
                <a:solidFill>
                  <a:schemeClr val="tx1"/>
                </a:solidFill>
                <a:latin typeface="Arial" panose="020B0604020202020204" pitchFamily="34" charset="0"/>
                <a:cs typeface="Arial" panose="020B0604020202020204" pitchFamily="34" charset="0"/>
              </a:rPr>
              <a:t> apply </a:t>
            </a:r>
            <a:r>
              <a:rPr lang="en-US" sz="11200" b="1" dirty="0" smtClean="0">
                <a:solidFill>
                  <a:schemeClr val="tx1"/>
                </a:solidFill>
                <a:latin typeface="Arial" panose="020B0604020202020204" pitchFamily="34" charset="0"/>
                <a:cs typeface="Arial" panose="020B0604020202020204" pitchFamily="34" charset="0"/>
              </a:rPr>
              <a:t>to structural </a:t>
            </a:r>
            <a:r>
              <a:rPr lang="en-US" sz="11200" b="1" dirty="0">
                <a:solidFill>
                  <a:schemeClr val="tx1"/>
                </a:solidFill>
                <a:latin typeface="Arial" panose="020B0604020202020204" pitchFamily="34" charset="0"/>
                <a:cs typeface="Arial" panose="020B0604020202020204" pitchFamily="34" charset="0"/>
              </a:rPr>
              <a:t>design of buildings and other civil engineering works including: </a:t>
            </a:r>
            <a:endParaRPr lang="en-US" sz="11200" b="1" dirty="0" smtClean="0">
              <a:solidFill>
                <a:schemeClr val="tx1"/>
              </a:solidFill>
              <a:latin typeface="Arial" panose="020B0604020202020204" pitchFamily="34" charset="0"/>
              <a:cs typeface="Arial" panose="020B0604020202020204" pitchFamily="34" charset="0"/>
            </a:endParaRPr>
          </a:p>
          <a:p>
            <a:pPr algn="l"/>
            <a:endParaRPr lang="en-US" sz="11200" b="1" dirty="0">
              <a:solidFill>
                <a:schemeClr val="tx1"/>
              </a:solidFill>
              <a:latin typeface="Arial" panose="020B0604020202020204" pitchFamily="34" charset="0"/>
              <a:cs typeface="Arial" panose="020B0604020202020204" pitchFamily="34" charset="0"/>
            </a:endParaRPr>
          </a:p>
          <a:p>
            <a:pPr marL="1143000" indent="-1143000" algn="l">
              <a:buFont typeface="Arial" panose="020B0604020202020204" pitchFamily="34" charset="0"/>
              <a:buChar char="•"/>
            </a:pPr>
            <a:r>
              <a:rPr lang="en-US" sz="11200" b="1" dirty="0">
                <a:solidFill>
                  <a:schemeClr val="tx1"/>
                </a:solidFill>
                <a:latin typeface="Arial" panose="020B0604020202020204" pitchFamily="34" charset="0"/>
                <a:cs typeface="Arial" panose="020B0604020202020204" pitchFamily="34" charset="0"/>
              </a:rPr>
              <a:t>geotechnical </a:t>
            </a:r>
            <a:r>
              <a:rPr lang="en-US" sz="11200" b="1" dirty="0" smtClean="0">
                <a:solidFill>
                  <a:schemeClr val="tx1"/>
                </a:solidFill>
                <a:latin typeface="Arial" panose="020B0604020202020204" pitchFamily="34" charset="0"/>
                <a:cs typeface="Arial" panose="020B0604020202020204" pitchFamily="34" charset="0"/>
              </a:rPr>
              <a:t>aspects</a:t>
            </a:r>
          </a:p>
          <a:p>
            <a:pPr marL="1143000" indent="-1143000" algn="l">
              <a:buFont typeface="Arial" panose="020B0604020202020204" pitchFamily="34" charset="0"/>
              <a:buChar char="•"/>
            </a:pPr>
            <a:r>
              <a:rPr lang="en-US" sz="11200" b="1" dirty="0" smtClean="0">
                <a:solidFill>
                  <a:schemeClr val="tx1"/>
                </a:solidFill>
                <a:latin typeface="Arial" panose="020B0604020202020204" pitchFamily="34" charset="0"/>
                <a:cs typeface="Arial" panose="020B0604020202020204" pitchFamily="34" charset="0"/>
              </a:rPr>
              <a:t>structural </a:t>
            </a:r>
            <a:r>
              <a:rPr lang="en-US" sz="11200" b="1" dirty="0">
                <a:solidFill>
                  <a:schemeClr val="tx1"/>
                </a:solidFill>
                <a:latin typeface="Arial" panose="020B0604020202020204" pitchFamily="34" charset="0"/>
                <a:cs typeface="Arial" panose="020B0604020202020204" pitchFamily="34" charset="0"/>
              </a:rPr>
              <a:t>fire </a:t>
            </a:r>
            <a:r>
              <a:rPr lang="en-US" sz="11200" b="1" dirty="0" smtClean="0">
                <a:solidFill>
                  <a:schemeClr val="tx1"/>
                </a:solidFill>
                <a:latin typeface="Arial" panose="020B0604020202020204" pitchFamily="34" charset="0"/>
                <a:cs typeface="Arial" panose="020B0604020202020204" pitchFamily="34" charset="0"/>
              </a:rPr>
              <a:t>design</a:t>
            </a:r>
          </a:p>
          <a:p>
            <a:pPr marL="1143000" indent="-1143000" algn="l">
              <a:buFont typeface="Arial" panose="020B0604020202020204" pitchFamily="34" charset="0"/>
              <a:buChar char="•"/>
            </a:pPr>
            <a:r>
              <a:rPr lang="en-US" sz="11200" b="1" dirty="0" smtClean="0">
                <a:solidFill>
                  <a:schemeClr val="tx1"/>
                </a:solidFill>
                <a:latin typeface="Arial" panose="020B0604020202020204" pitchFamily="34" charset="0"/>
                <a:cs typeface="Arial" panose="020B0604020202020204" pitchFamily="34" charset="0"/>
              </a:rPr>
              <a:t>situations </a:t>
            </a:r>
            <a:r>
              <a:rPr lang="en-US" sz="11200" b="1" dirty="0">
                <a:solidFill>
                  <a:schemeClr val="tx1"/>
                </a:solidFill>
                <a:latin typeface="Arial" panose="020B0604020202020204" pitchFamily="34" charset="0"/>
                <a:cs typeface="Arial" panose="020B0604020202020204" pitchFamily="34" charset="0"/>
              </a:rPr>
              <a:t>including earthquakes, execution and temporary structures</a:t>
            </a:r>
            <a:r>
              <a:rPr lang="en-US" sz="11200" b="1" dirty="0" smtClean="0">
                <a:solidFill>
                  <a:schemeClr val="tx1"/>
                </a:solidFill>
                <a:latin typeface="Arial" panose="020B0604020202020204" pitchFamily="34" charset="0"/>
                <a:cs typeface="Arial" panose="020B0604020202020204" pitchFamily="34" charset="0"/>
              </a:rPr>
              <a:t>.</a:t>
            </a:r>
          </a:p>
          <a:p>
            <a:pPr algn="l"/>
            <a:endParaRPr lang="en-US" sz="11200" b="1" dirty="0" smtClean="0">
              <a:latin typeface="Arial" panose="020B0604020202020204" pitchFamily="34" charset="0"/>
              <a:cs typeface="Arial" panose="020B0604020202020204" pitchFamily="34" charset="0"/>
            </a:endParaRPr>
          </a:p>
          <a:p>
            <a:pPr algn="l"/>
            <a:endParaRPr lang="en-US" sz="11200" b="1" dirty="0">
              <a:latin typeface="Arial" panose="020B0604020202020204" pitchFamily="34" charset="0"/>
              <a:cs typeface="Arial" panose="020B0604020202020204" pitchFamily="34" charset="0"/>
            </a:endParaRPr>
          </a:p>
          <a:p>
            <a:pPr algn="l"/>
            <a:r>
              <a:rPr lang="en-US" sz="11200" b="1" dirty="0">
                <a:solidFill>
                  <a:schemeClr val="tx1"/>
                </a:solidFill>
                <a:latin typeface="Arial" panose="020B0604020202020204" pitchFamily="34" charset="0"/>
                <a:cs typeface="Arial" panose="020B0604020202020204" pitchFamily="34" charset="0"/>
              </a:rPr>
              <a:t>For the design of special construction works (e.g. nuclear installations, dams, </a:t>
            </a:r>
            <a:r>
              <a:rPr lang="en-US" sz="11200" b="1" dirty="0" err="1">
                <a:solidFill>
                  <a:schemeClr val="tx1"/>
                </a:solidFill>
                <a:latin typeface="Arial" panose="020B0604020202020204" pitchFamily="34" charset="0"/>
                <a:cs typeface="Arial" panose="020B0604020202020204" pitchFamily="34" charset="0"/>
              </a:rPr>
              <a:t>etc</a:t>
            </a:r>
            <a:r>
              <a:rPr lang="en-US" sz="11200" b="1" dirty="0">
                <a:solidFill>
                  <a:schemeClr val="tx1"/>
                </a:solidFill>
                <a:latin typeface="Arial" panose="020B0604020202020204" pitchFamily="34" charset="0"/>
                <a:cs typeface="Arial" panose="020B0604020202020204" pitchFamily="34" charset="0"/>
              </a:rPr>
              <a:t>) other provisions than those in the EN </a:t>
            </a:r>
            <a:r>
              <a:rPr lang="en-US" sz="11200" b="1" dirty="0" err="1">
                <a:solidFill>
                  <a:schemeClr val="tx1"/>
                </a:solidFill>
                <a:latin typeface="Arial" panose="020B0604020202020204" pitchFamily="34" charset="0"/>
                <a:cs typeface="Arial" panose="020B0604020202020204" pitchFamily="34" charset="0"/>
              </a:rPr>
              <a:t>Eurocodes</a:t>
            </a:r>
            <a:r>
              <a:rPr lang="en-US" sz="11200" b="1" dirty="0">
                <a:solidFill>
                  <a:schemeClr val="tx1"/>
                </a:solidFill>
                <a:latin typeface="Arial" panose="020B0604020202020204" pitchFamily="34" charset="0"/>
                <a:cs typeface="Arial" panose="020B0604020202020204" pitchFamily="34" charset="0"/>
              </a:rPr>
              <a:t> might be necessary.</a:t>
            </a:r>
          </a:p>
          <a:p>
            <a:endParaRPr lang="de-DE" dirty="0"/>
          </a:p>
        </p:txBody>
      </p:sp>
      <p:sp>
        <p:nvSpPr>
          <p:cNvPr id="4" name="Foliennummernplatzhalter 3"/>
          <p:cNvSpPr>
            <a:spLocks noGrp="1"/>
          </p:cNvSpPr>
          <p:nvPr>
            <p:ph type="sldNum" sz="quarter" idx="12"/>
          </p:nvPr>
        </p:nvSpPr>
        <p:spPr/>
        <p:txBody>
          <a:bodyPr/>
          <a:lstStyle/>
          <a:p>
            <a:fld id="{4C19EC8B-E13B-4851-955C-F7457E224557}" type="slidenum">
              <a:rPr lang="de-DE" smtClean="0"/>
              <a:pPr/>
              <a:t>6</a:t>
            </a:fld>
            <a:endParaRPr lang="de-DE"/>
          </a:p>
        </p:txBody>
      </p:sp>
      <p:pic>
        <p:nvPicPr>
          <p:cNvPr id="5" name="Grafik 4" descr="Logo: Erasmus+"/>
          <p:cNvPicPr/>
          <p:nvPr/>
        </p:nvPicPr>
        <p:blipFill>
          <a:blip r:embed="rId2"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33664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5536" y="1196752"/>
            <a:ext cx="8291264" cy="2862322"/>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There are </a:t>
            </a:r>
            <a:r>
              <a:rPr lang="en-US" sz="3600" b="1" u="sng" dirty="0">
                <a:latin typeface="Arial" panose="020B0604020202020204" pitchFamily="34" charset="0"/>
                <a:cs typeface="Arial" panose="020B0604020202020204" pitchFamily="34" charset="0"/>
              </a:rPr>
              <a:t>ten</a:t>
            </a:r>
            <a:r>
              <a:rPr lang="en-US" sz="3600" b="1" dirty="0">
                <a:latin typeface="Arial" panose="020B0604020202020204" pitchFamily="34" charset="0"/>
                <a:cs typeface="Arial" panose="020B0604020202020204" pitchFamily="34" charset="0"/>
              </a:rPr>
              <a:t> structural </a:t>
            </a:r>
            <a:r>
              <a:rPr lang="en-US" sz="3600" b="1" dirty="0" err="1">
                <a:latin typeface="Arial" panose="020B0604020202020204" pitchFamily="34" charset="0"/>
                <a:cs typeface="Arial" panose="020B0604020202020204" pitchFamily="34" charset="0"/>
              </a:rPr>
              <a:t>Eurocodes</a:t>
            </a:r>
            <a:r>
              <a:rPr lang="en-US" sz="3600" b="1" dirty="0">
                <a:latin typeface="Arial" panose="020B0604020202020204" pitchFamily="34" charset="0"/>
                <a:cs typeface="Arial" panose="020B0604020202020204" pitchFamily="34" charset="0"/>
              </a:rPr>
              <a:t>, covering design principles, loading on structures, design with different materials, geotechnical design and design for earthquake resistance. </a:t>
            </a:r>
          </a:p>
        </p:txBody>
      </p:sp>
      <p:sp>
        <p:nvSpPr>
          <p:cNvPr id="3" name="Foliennummernplatzhalter 2"/>
          <p:cNvSpPr>
            <a:spLocks noGrp="1"/>
          </p:cNvSpPr>
          <p:nvPr>
            <p:ph type="sldNum" sz="quarter" idx="12"/>
          </p:nvPr>
        </p:nvSpPr>
        <p:spPr/>
        <p:txBody>
          <a:bodyPr/>
          <a:lstStyle/>
          <a:p>
            <a:fld id="{4C19EC8B-E13B-4851-955C-F7457E224557}" type="slidenum">
              <a:rPr lang="de-DE" smtClean="0"/>
              <a:pPr/>
              <a:t>7</a:t>
            </a:fld>
            <a:endParaRPr lang="de-DE"/>
          </a:p>
        </p:txBody>
      </p:sp>
      <p:pic>
        <p:nvPicPr>
          <p:cNvPr id="4" name="Grafik 3" descr="Logo: Erasmus+"/>
          <p:cNvPicPr/>
          <p:nvPr/>
        </p:nvPicPr>
        <p:blipFill>
          <a:blip r:embed="rId2"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81900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C19EC8B-E13B-4851-955C-F7457E224557}" type="slidenum">
              <a:rPr lang="de-DE" smtClean="0"/>
              <a:pPr/>
              <a:t>8</a:t>
            </a:fld>
            <a:endParaRPr lang="de-DE"/>
          </a:p>
        </p:txBody>
      </p:sp>
      <p:sp>
        <p:nvSpPr>
          <p:cNvPr id="5" name="Rechteck 4"/>
          <p:cNvSpPr/>
          <p:nvPr/>
        </p:nvSpPr>
        <p:spPr>
          <a:xfrm>
            <a:off x="179512" y="-29029"/>
            <a:ext cx="8820472" cy="741741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The </a:t>
            </a:r>
            <a:r>
              <a:rPr lang="en-US" sz="2800" b="1" u="sng" dirty="0">
                <a:latin typeface="Arial" panose="020B0604020202020204" pitchFamily="34" charset="0"/>
                <a:cs typeface="Arial" panose="020B0604020202020204" pitchFamily="34" charset="0"/>
              </a:rPr>
              <a:t>ten </a:t>
            </a:r>
            <a:r>
              <a:rPr lang="en-US" sz="2800" b="1" u="sng" dirty="0" err="1">
                <a:latin typeface="Arial" panose="020B0604020202020204" pitchFamily="34" charset="0"/>
                <a:cs typeface="Arial" panose="020B0604020202020204" pitchFamily="34" charset="0"/>
              </a:rPr>
              <a:t>Eurocodes</a:t>
            </a:r>
            <a:r>
              <a:rPr lang="en-US" sz="2400" b="1" dirty="0">
                <a:latin typeface="Arial" panose="020B0604020202020204" pitchFamily="34" charset="0"/>
                <a:cs typeface="Arial" panose="020B0604020202020204" pitchFamily="34" charset="0"/>
              </a:rPr>
              <a:t> are shown below</a:t>
            </a:r>
            <a:r>
              <a:rPr lang="en-US" sz="2400" b="1" dirty="0" smtClean="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1)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0</a:t>
            </a:r>
            <a:r>
              <a:rPr lang="en-US" sz="2000" b="1" dirty="0">
                <a:latin typeface="Arial" panose="020B0604020202020204" pitchFamily="34" charset="0"/>
                <a:cs typeface="Arial" panose="020B0604020202020204" pitchFamily="34" charset="0"/>
              </a:rPr>
              <a:t> </a:t>
            </a:r>
            <a:r>
              <a:rPr lang="en-US" sz="2000" b="1" u="sng" dirty="0">
                <a:solidFill>
                  <a:schemeClr val="tx2">
                    <a:lumMod val="60000"/>
                    <a:lumOff val="40000"/>
                  </a:schemeClr>
                </a:solidFill>
                <a:latin typeface="Arial" panose="020B0604020202020204" pitchFamily="34" charset="0"/>
                <a:cs typeface="Arial" panose="020B0604020202020204" pitchFamily="34" charset="0"/>
              </a:rPr>
              <a:t>Basis</a:t>
            </a:r>
            <a:r>
              <a:rPr lang="en-US" sz="2000" b="1" dirty="0">
                <a:latin typeface="Arial" panose="020B0604020202020204" pitchFamily="34" charset="0"/>
                <a:cs typeface="Arial" panose="020B0604020202020204" pitchFamily="34" charset="0"/>
              </a:rPr>
              <a:t> of </a:t>
            </a:r>
            <a:r>
              <a:rPr lang="en-US" sz="2000" b="1" dirty="0" smtClean="0">
                <a:latin typeface="Arial" panose="020B0604020202020204" pitchFamily="34" charset="0"/>
                <a:cs typeface="Arial" panose="020B0604020202020204" pitchFamily="34" charset="0"/>
              </a:rPr>
              <a:t>Design: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0</a:t>
            </a:r>
          </a:p>
          <a:p>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2)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a:t>
            </a:r>
            <a:r>
              <a:rPr lang="en-US" sz="2000" b="1" u="sng" dirty="0">
                <a:solidFill>
                  <a:schemeClr val="tx2">
                    <a:lumMod val="60000"/>
                    <a:lumOff val="40000"/>
                  </a:schemeClr>
                </a:solidFill>
                <a:latin typeface="Arial" panose="020B0604020202020204" pitchFamily="34" charset="0"/>
                <a:cs typeface="Arial" panose="020B0604020202020204" pitchFamily="34" charset="0"/>
              </a:rPr>
              <a:t>Actions</a:t>
            </a:r>
            <a:r>
              <a:rPr lang="en-US" sz="2000" b="1" dirty="0">
                <a:latin typeface="Arial" panose="020B0604020202020204" pitchFamily="34" charset="0"/>
                <a:cs typeface="Arial" panose="020B0604020202020204" pitchFamily="34" charset="0"/>
              </a:rPr>
              <a:t> on </a:t>
            </a:r>
            <a:r>
              <a:rPr lang="en-US" sz="2000" b="1" dirty="0" smtClean="0">
                <a:latin typeface="Arial" panose="020B0604020202020204" pitchFamily="34" charset="0"/>
                <a:cs typeface="Arial" panose="020B0604020202020204" pitchFamily="34" charset="0"/>
              </a:rPr>
              <a:t>Structures: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1</a:t>
            </a:r>
          </a:p>
          <a:p>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3)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Design of </a:t>
            </a:r>
            <a:r>
              <a:rPr lang="en-US" sz="2000" b="1" u="sng" dirty="0">
                <a:solidFill>
                  <a:schemeClr val="tx2">
                    <a:lumMod val="60000"/>
                    <a:lumOff val="40000"/>
                  </a:schemeClr>
                </a:solidFill>
                <a:latin typeface="Arial" panose="020B0604020202020204" pitchFamily="34" charset="0"/>
                <a:cs typeface="Arial" panose="020B0604020202020204" pitchFamily="34" charset="0"/>
              </a:rPr>
              <a:t>Concrete</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Structures: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2</a:t>
            </a:r>
          </a:p>
          <a:p>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4)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 Design of </a:t>
            </a:r>
            <a:r>
              <a:rPr lang="en-US" sz="2000" b="1" u="sng" dirty="0">
                <a:solidFill>
                  <a:schemeClr val="tx2">
                    <a:lumMod val="60000"/>
                    <a:lumOff val="40000"/>
                  </a:schemeClr>
                </a:solidFill>
                <a:latin typeface="Arial" panose="020B0604020202020204" pitchFamily="34" charset="0"/>
                <a:cs typeface="Arial" panose="020B0604020202020204" pitchFamily="34" charset="0"/>
              </a:rPr>
              <a:t>Steel</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Structures: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3</a:t>
            </a:r>
          </a:p>
          <a:p>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5)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4</a:t>
            </a:r>
            <a:r>
              <a:rPr lang="en-US" sz="2000" b="1" dirty="0">
                <a:latin typeface="Arial" panose="020B0604020202020204" pitchFamily="34" charset="0"/>
                <a:cs typeface="Arial" panose="020B0604020202020204" pitchFamily="34" charset="0"/>
              </a:rPr>
              <a:t> Design of </a:t>
            </a:r>
            <a:r>
              <a:rPr lang="en-US" sz="2000" b="1" u="sng" dirty="0">
                <a:solidFill>
                  <a:schemeClr val="tx2">
                    <a:lumMod val="60000"/>
                    <a:lumOff val="40000"/>
                  </a:schemeClr>
                </a:solidFill>
                <a:latin typeface="Arial" panose="020B0604020202020204" pitchFamily="34" charset="0"/>
                <a:cs typeface="Arial" panose="020B0604020202020204" pitchFamily="34" charset="0"/>
              </a:rPr>
              <a:t>Composite</a:t>
            </a:r>
            <a:r>
              <a:rPr lang="en-US" sz="2000" b="1" dirty="0">
                <a:latin typeface="Arial" panose="020B0604020202020204" pitchFamily="34" charset="0"/>
                <a:cs typeface="Arial" panose="020B0604020202020204" pitchFamily="34" charset="0"/>
              </a:rPr>
              <a:t> Steel and Concrete </a:t>
            </a:r>
            <a:r>
              <a:rPr lang="en-US" sz="2000" b="1" dirty="0" smtClean="0">
                <a:latin typeface="Arial" panose="020B0604020202020204" pitchFamily="34" charset="0"/>
                <a:cs typeface="Arial" panose="020B0604020202020204" pitchFamily="34" charset="0"/>
              </a:rPr>
              <a:t>Structures: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4</a:t>
            </a:r>
          </a:p>
          <a:p>
            <a:r>
              <a:rPr lang="en-US" sz="2000" b="1" dirty="0" smtClean="0">
                <a:latin typeface="Arial" panose="020B0604020202020204" pitchFamily="34" charset="0"/>
                <a:cs typeface="Arial" panose="020B0604020202020204" pitchFamily="34" charset="0"/>
              </a:rPr>
              <a:t> </a:t>
            </a:r>
          </a:p>
          <a:p>
            <a:r>
              <a:rPr lang="en-US" sz="2000" b="1" dirty="0" smtClean="0">
                <a:latin typeface="Arial" panose="020B0604020202020204" pitchFamily="34" charset="0"/>
                <a:cs typeface="Arial" panose="020B0604020202020204" pitchFamily="34" charset="0"/>
              </a:rPr>
              <a:t>6)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5</a:t>
            </a:r>
            <a:r>
              <a:rPr lang="en-US" sz="2000" b="1" dirty="0">
                <a:latin typeface="Arial" panose="020B0604020202020204" pitchFamily="34" charset="0"/>
                <a:cs typeface="Arial" panose="020B0604020202020204" pitchFamily="34" charset="0"/>
              </a:rPr>
              <a:t> Design of </a:t>
            </a:r>
            <a:r>
              <a:rPr lang="en-US" sz="2000" b="1" u="sng" dirty="0">
                <a:solidFill>
                  <a:schemeClr val="tx2">
                    <a:lumMod val="60000"/>
                    <a:lumOff val="40000"/>
                  </a:schemeClr>
                </a:solidFill>
                <a:latin typeface="Arial" panose="020B0604020202020204" pitchFamily="34" charset="0"/>
                <a:cs typeface="Arial" panose="020B0604020202020204" pitchFamily="34" charset="0"/>
              </a:rPr>
              <a:t>Timber</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Structures: EC</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 5</a:t>
            </a:r>
          </a:p>
          <a:p>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7)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6</a:t>
            </a:r>
            <a:r>
              <a:rPr lang="en-US" sz="2000" b="1" dirty="0">
                <a:latin typeface="Arial" panose="020B0604020202020204" pitchFamily="34" charset="0"/>
                <a:cs typeface="Arial" panose="020B0604020202020204" pitchFamily="34" charset="0"/>
              </a:rPr>
              <a:t> Design of </a:t>
            </a:r>
            <a:r>
              <a:rPr lang="en-US" sz="2000" b="1" u="sng" dirty="0">
                <a:solidFill>
                  <a:schemeClr val="tx2">
                    <a:lumMod val="60000"/>
                    <a:lumOff val="40000"/>
                  </a:schemeClr>
                </a:solidFill>
                <a:latin typeface="Arial" panose="020B0604020202020204" pitchFamily="34" charset="0"/>
                <a:cs typeface="Arial" panose="020B0604020202020204" pitchFamily="34" charset="0"/>
              </a:rPr>
              <a:t>Masonry</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Structures: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6</a:t>
            </a:r>
          </a:p>
          <a:p>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8)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7</a:t>
            </a:r>
            <a:r>
              <a:rPr lang="en-US" sz="2000" b="1" dirty="0">
                <a:latin typeface="Arial" panose="020B0604020202020204" pitchFamily="34" charset="0"/>
                <a:cs typeface="Arial" panose="020B0604020202020204" pitchFamily="34" charset="0"/>
              </a:rPr>
              <a:t> </a:t>
            </a:r>
            <a:r>
              <a:rPr lang="en-US" sz="2000" b="1" u="sng" dirty="0">
                <a:solidFill>
                  <a:schemeClr val="tx2">
                    <a:lumMod val="60000"/>
                    <a:lumOff val="40000"/>
                  </a:schemeClr>
                </a:solidFill>
                <a:latin typeface="Arial" panose="020B0604020202020204" pitchFamily="34" charset="0"/>
                <a:cs typeface="Arial" panose="020B0604020202020204" pitchFamily="34" charset="0"/>
              </a:rPr>
              <a:t>Geo</a:t>
            </a:r>
            <a:r>
              <a:rPr lang="en-US" sz="2000" b="1" dirty="0">
                <a:latin typeface="Arial" panose="020B0604020202020204" pitchFamily="34" charset="0"/>
                <a:cs typeface="Arial" panose="020B0604020202020204" pitchFamily="34" charset="0"/>
              </a:rPr>
              <a:t>technical </a:t>
            </a:r>
            <a:r>
              <a:rPr lang="en-US" sz="2000" b="1" dirty="0" smtClean="0">
                <a:latin typeface="Arial" panose="020B0604020202020204" pitchFamily="34" charset="0"/>
                <a:cs typeface="Arial" panose="020B0604020202020204" pitchFamily="34" charset="0"/>
              </a:rPr>
              <a:t>Design: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7</a:t>
            </a:r>
            <a:r>
              <a:rPr lang="en-US" sz="2000" b="1" dirty="0" smtClean="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9)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8</a:t>
            </a:r>
            <a:r>
              <a:rPr lang="en-US" sz="2000" b="1" dirty="0">
                <a:latin typeface="Arial" panose="020B0604020202020204" pitchFamily="34" charset="0"/>
                <a:cs typeface="Arial" panose="020B0604020202020204" pitchFamily="34" charset="0"/>
              </a:rPr>
              <a:t> Design of Structures for </a:t>
            </a:r>
            <a:r>
              <a:rPr lang="en-US" sz="2000" b="1" u="sng" dirty="0">
                <a:solidFill>
                  <a:schemeClr val="tx2">
                    <a:lumMod val="60000"/>
                    <a:lumOff val="40000"/>
                  </a:schemeClr>
                </a:solidFill>
                <a:latin typeface="Arial" panose="020B0604020202020204" pitchFamily="34" charset="0"/>
                <a:cs typeface="Arial" panose="020B0604020202020204" pitchFamily="34" charset="0"/>
              </a:rPr>
              <a:t>Earthquake</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Resistance: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8</a:t>
            </a:r>
            <a:r>
              <a:rPr lang="en-US" sz="2000" b="1" dirty="0" smtClean="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10) EN </a:t>
            </a:r>
            <a:r>
              <a:rPr lang="en-US" sz="2000" b="1" dirty="0">
                <a:latin typeface="Arial" panose="020B0604020202020204" pitchFamily="34" charset="0"/>
                <a:cs typeface="Arial" panose="020B0604020202020204" pitchFamily="34" charset="0"/>
              </a:rPr>
              <a:t>199</a:t>
            </a:r>
            <a:r>
              <a:rPr lang="en-US" sz="2000" b="1" u="sng" dirty="0">
                <a:solidFill>
                  <a:schemeClr val="tx2">
                    <a:lumMod val="60000"/>
                    <a:lumOff val="40000"/>
                  </a:schemeClr>
                </a:solidFill>
                <a:latin typeface="Arial" panose="020B0604020202020204" pitchFamily="34" charset="0"/>
                <a:cs typeface="Arial" panose="020B0604020202020204" pitchFamily="34" charset="0"/>
              </a:rPr>
              <a:t>9</a:t>
            </a:r>
            <a:r>
              <a:rPr lang="en-US" sz="2000" b="1" dirty="0">
                <a:latin typeface="Arial" panose="020B0604020202020204" pitchFamily="34" charset="0"/>
                <a:cs typeface="Arial" panose="020B0604020202020204" pitchFamily="34" charset="0"/>
              </a:rPr>
              <a:t> Design of </a:t>
            </a:r>
            <a:r>
              <a:rPr lang="en-US" sz="2000" b="1" u="sng" dirty="0" err="1">
                <a:solidFill>
                  <a:schemeClr val="tx2">
                    <a:lumMod val="60000"/>
                    <a:lumOff val="40000"/>
                  </a:schemeClr>
                </a:solidFill>
                <a:latin typeface="Arial" panose="020B0604020202020204" pitchFamily="34" charset="0"/>
                <a:cs typeface="Arial" panose="020B0604020202020204" pitchFamily="34" charset="0"/>
              </a:rPr>
              <a:t>Aluminium</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Structures: EC </a:t>
            </a:r>
            <a:r>
              <a:rPr lang="en-US" sz="2000" b="1" dirty="0" smtClean="0">
                <a:solidFill>
                  <a:schemeClr val="tx2">
                    <a:lumMod val="60000"/>
                    <a:lumOff val="40000"/>
                  </a:schemeClr>
                </a:solidFill>
                <a:latin typeface="Arial" panose="020B0604020202020204" pitchFamily="34" charset="0"/>
                <a:cs typeface="Arial" panose="020B0604020202020204" pitchFamily="34" charset="0"/>
              </a:rPr>
              <a:t>9</a:t>
            </a:r>
            <a:endParaRPr lang="en-US" sz="2000" b="1" dirty="0">
              <a:solidFill>
                <a:schemeClr val="tx2">
                  <a:lumMod val="60000"/>
                  <a:lumOff val="40000"/>
                </a:schemeClr>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6" name="Grafik 5" descr="Logo: Erasmus+"/>
          <p:cNvPicPr/>
          <p:nvPr/>
        </p:nvPicPr>
        <p:blipFill>
          <a:blip r:embed="rId2" cstate="print"/>
          <a:srcRect/>
          <a:stretch>
            <a:fillRect/>
          </a:stretch>
        </p:blipFill>
        <p:spPr bwMode="auto">
          <a:xfrm>
            <a:off x="7524750" y="-7816"/>
            <a:ext cx="1619250" cy="400050"/>
          </a:xfrm>
          <a:prstGeom prst="rect">
            <a:avLst/>
          </a:prstGeom>
          <a:noFill/>
        </p:spPr>
      </p:pic>
    </p:spTree>
    <p:extLst>
      <p:ext uri="{BB962C8B-B14F-4D97-AF65-F5344CB8AC3E}">
        <p14:creationId xmlns:p14="http://schemas.microsoft.com/office/powerpoint/2010/main" val="7409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idx="1"/>
          </p:nvPr>
        </p:nvPicPr>
        <p:blipFill>
          <a:blip r:embed="rId2"/>
          <a:stretch>
            <a:fillRect/>
          </a:stretch>
        </p:blipFill>
        <p:spPr>
          <a:xfrm>
            <a:off x="1187624" y="609043"/>
            <a:ext cx="6048672" cy="6080103"/>
          </a:xfrm>
          <a:prstGeom prst="rect">
            <a:avLst/>
          </a:prstGeom>
        </p:spPr>
      </p:pic>
      <p:sp>
        <p:nvSpPr>
          <p:cNvPr id="2" name="Foliennummernplatzhalter 1"/>
          <p:cNvSpPr>
            <a:spLocks noGrp="1"/>
          </p:cNvSpPr>
          <p:nvPr>
            <p:ph type="sldNum" sz="quarter" idx="12"/>
          </p:nvPr>
        </p:nvSpPr>
        <p:spPr/>
        <p:txBody>
          <a:bodyPr/>
          <a:lstStyle/>
          <a:p>
            <a:fld id="{4C19EC8B-E13B-4851-955C-F7457E224557}" type="slidenum">
              <a:rPr lang="de-DE" smtClean="0"/>
              <a:pPr/>
              <a:t>9</a:t>
            </a:fld>
            <a:endParaRPr lang="de-DE"/>
          </a:p>
        </p:txBody>
      </p:sp>
      <p:pic>
        <p:nvPicPr>
          <p:cNvPr id="4" name="Grafik 3" descr="Logo: Erasmus+"/>
          <p:cNvPicPr/>
          <p:nvPr/>
        </p:nvPicPr>
        <p:blipFill>
          <a:blip r:embed="rId3" cstate="print"/>
          <a:srcRect/>
          <a:stretch>
            <a:fillRect/>
          </a:stretch>
        </p:blipFill>
        <p:spPr bwMode="auto">
          <a:xfrm>
            <a:off x="7524750" y="-7816"/>
            <a:ext cx="1619250" cy="400050"/>
          </a:xfrm>
          <a:prstGeom prst="rect">
            <a:avLst/>
          </a:prstGeom>
          <a:noFill/>
        </p:spPr>
      </p:pic>
      <p:sp>
        <p:nvSpPr>
          <p:cNvPr id="3" name="Textfeld 2"/>
          <p:cNvSpPr txBox="1"/>
          <p:nvPr/>
        </p:nvSpPr>
        <p:spPr>
          <a:xfrm>
            <a:off x="3491880" y="44624"/>
            <a:ext cx="2485256" cy="861774"/>
          </a:xfrm>
          <a:prstGeom prst="rect">
            <a:avLst/>
          </a:prstGeom>
          <a:noFill/>
        </p:spPr>
        <p:txBody>
          <a:bodyPr wrap="square" rtlCol="0">
            <a:spAutoFit/>
          </a:bodyPr>
          <a:lstStyle/>
          <a:p>
            <a:r>
              <a:rPr lang="de-DE" sz="3200" b="1" u="sng" dirty="0" smtClean="0">
                <a:latin typeface="Arial" panose="020B0604020202020204" pitchFamily="34" charset="0"/>
                <a:cs typeface="Arial" panose="020B0604020202020204" pitchFamily="34" charset="0"/>
              </a:rPr>
              <a:t>Eurocodes</a:t>
            </a:r>
          </a:p>
          <a:p>
            <a:endParaRPr lang="de-DE" dirty="0"/>
          </a:p>
        </p:txBody>
      </p:sp>
    </p:spTree>
    <p:extLst>
      <p:ext uri="{BB962C8B-B14F-4D97-AF65-F5344CB8AC3E}">
        <p14:creationId xmlns:p14="http://schemas.microsoft.com/office/powerpoint/2010/main" val="784429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1743</Words>
  <Application>Microsoft Office PowerPoint</Application>
  <PresentationFormat>Bildschirmpräsentation (4:3)</PresentationFormat>
  <Paragraphs>218</Paragraphs>
  <Slides>30</Slides>
  <Notes>7</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6" baseType="lpstr">
      <vt:lpstr>Arial</vt:lpstr>
      <vt:lpstr>Arial Black</vt:lpstr>
      <vt:lpstr>Calibri</vt:lpstr>
      <vt:lpstr>Wingdings</vt:lpstr>
      <vt:lpstr>Larissa-Design</vt:lpstr>
      <vt:lpstr>Bitmap</vt:lpstr>
      <vt:lpstr>PowerPoint-Präsentation</vt:lpstr>
      <vt:lpstr>EN Eurocodes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AVEC BNT</dc:title>
  <dc:creator>Helmut</dc:creator>
  <cp:lastModifiedBy>user</cp:lastModifiedBy>
  <cp:revision>428</cp:revision>
  <dcterms:created xsi:type="dcterms:W3CDTF">2015-11-08T17:35:26Z</dcterms:created>
  <dcterms:modified xsi:type="dcterms:W3CDTF">2018-07-04T14:12:33Z</dcterms:modified>
</cp:coreProperties>
</file>